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leo Bold" panose="020B0604020202020204" charset="0"/>
      <p:regular r:id="rId15"/>
    </p:embeddedFon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Canva Sans Bold" panose="020B0604020202020204" charset="0"/>
      <p:regular r:id="rId21"/>
    </p:embeddedFont>
    <p:embeddedFont>
      <p:font typeface="Chunk Five" panose="020B0604020202020204" charset="0"/>
      <p:regular r:id="rId22"/>
    </p:embeddedFont>
    <p:embeddedFont>
      <p:font typeface="Glacial Indifference" panose="020B0604020202020204" charset="0"/>
      <p:regular r:id="rId23"/>
    </p:embeddedFont>
    <p:embeddedFont>
      <p:font typeface="Glacial Indifference Bold" panose="020B0604020202020204" charset="0"/>
      <p:regular r:id="rId24"/>
    </p:embeddedFont>
    <p:embeddedFont>
      <p:font typeface="Helveticish" panose="020B0604020202020204" charset="0"/>
      <p:regular r:id="rId25"/>
    </p:embeddedFont>
    <p:embeddedFont>
      <p:font typeface="Lustria" panose="020B0604020202020204" charset="0"/>
      <p:regular r:id="rId26"/>
    </p:embeddedFont>
    <p:embeddedFont>
      <p:font typeface="Montserrat Light" panose="00000400000000000000" pitchFamily="2" charset="0"/>
      <p:regular r:id="rId27"/>
    </p:embeddedFont>
    <p:embeddedFont>
      <p:font typeface="Neue Machina" panose="020B0604020202020204" charset="0"/>
      <p:regular r:id="rId28"/>
    </p:embeddedFont>
    <p:embeddedFont>
      <p:font typeface="Nourd Heavy"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1F3F"/>
        </a:solidFill>
        <a:effectLst/>
      </p:bgPr>
    </p:bg>
    <p:spTree>
      <p:nvGrpSpPr>
        <p:cNvPr id="1" name=""/>
        <p:cNvGrpSpPr/>
        <p:nvPr/>
      </p:nvGrpSpPr>
      <p:grpSpPr>
        <a:xfrm>
          <a:off x="0" y="0"/>
          <a:ext cx="0" cy="0"/>
          <a:chOff x="0" y="0"/>
          <a:chExt cx="0" cy="0"/>
        </a:xfrm>
      </p:grpSpPr>
      <p:grpSp>
        <p:nvGrpSpPr>
          <p:cNvPr id="2" name="Group 2"/>
          <p:cNvGrpSpPr/>
          <p:nvPr/>
        </p:nvGrpSpPr>
        <p:grpSpPr>
          <a:xfrm>
            <a:off x="8651382" y="0"/>
            <a:ext cx="9446555" cy="10287000"/>
            <a:chOff x="0" y="0"/>
            <a:chExt cx="12595406" cy="13716000"/>
          </a:xfrm>
        </p:grpSpPr>
        <p:pic>
          <p:nvPicPr>
            <p:cNvPr id="3" name="Picture 3"/>
            <p:cNvPicPr>
              <a:picLocks noChangeAspect="1"/>
            </p:cNvPicPr>
            <p:nvPr/>
          </p:nvPicPr>
          <p:blipFill>
            <a:blip r:embed="rId2"/>
            <a:srcRect l="19409" r="19409"/>
            <a:stretch>
              <a:fillRect/>
            </a:stretch>
          </p:blipFill>
          <p:spPr>
            <a:xfrm>
              <a:off x="0" y="0"/>
              <a:ext cx="12595406" cy="13716000"/>
            </a:xfrm>
            <a:prstGeom prst="rect">
              <a:avLst/>
            </a:prstGeom>
          </p:spPr>
        </p:pic>
      </p:grpSp>
      <p:sp>
        <p:nvSpPr>
          <p:cNvPr id="4" name="Freeform 4"/>
          <p:cNvSpPr/>
          <p:nvPr/>
        </p:nvSpPr>
        <p:spPr>
          <a:xfrm>
            <a:off x="1501065" y="7112366"/>
            <a:ext cx="5696229" cy="3663299"/>
          </a:xfrm>
          <a:custGeom>
            <a:avLst/>
            <a:gdLst/>
            <a:ahLst/>
            <a:cxnLst/>
            <a:rect l="l" t="t" r="r" b="b"/>
            <a:pathLst>
              <a:path w="5696229" h="3663299">
                <a:moveTo>
                  <a:pt x="0" y="0"/>
                </a:moveTo>
                <a:lnTo>
                  <a:pt x="5696230" y="0"/>
                </a:lnTo>
                <a:lnTo>
                  <a:pt x="5696230" y="3663299"/>
                </a:lnTo>
                <a:lnTo>
                  <a:pt x="0" y="3663299"/>
                </a:lnTo>
                <a:lnTo>
                  <a:pt x="0" y="0"/>
                </a:lnTo>
                <a:close/>
              </a:path>
            </a:pathLst>
          </a:custGeom>
          <a:blipFill>
            <a:blip r:embed="rId3"/>
            <a:stretch>
              <a:fillRect/>
            </a:stretch>
          </a:blipFill>
        </p:spPr>
      </p:sp>
      <p:sp>
        <p:nvSpPr>
          <p:cNvPr id="5" name="TextBox 5"/>
          <p:cNvSpPr txBox="1"/>
          <p:nvPr/>
        </p:nvSpPr>
        <p:spPr>
          <a:xfrm>
            <a:off x="-1227089" y="1538425"/>
            <a:ext cx="11152537" cy="5229730"/>
          </a:xfrm>
          <a:prstGeom prst="rect">
            <a:avLst/>
          </a:prstGeom>
        </p:spPr>
        <p:txBody>
          <a:bodyPr lIns="0" tIns="0" rIns="0" bIns="0" rtlCol="0" anchor="t">
            <a:spAutoFit/>
          </a:bodyPr>
          <a:lstStyle/>
          <a:p>
            <a:pPr algn="ctr">
              <a:lnSpc>
                <a:spcPts val="9634"/>
              </a:lnSpc>
            </a:pPr>
            <a:r>
              <a:rPr lang="en-US" sz="11469">
                <a:solidFill>
                  <a:srgbClr val="FFFFFF"/>
                </a:solidFill>
                <a:latin typeface="Chunk Five"/>
              </a:rPr>
              <a:t> WINTER SPORTS</a:t>
            </a:r>
          </a:p>
          <a:p>
            <a:pPr algn="ctr">
              <a:lnSpc>
                <a:spcPts val="9634"/>
              </a:lnSpc>
            </a:pPr>
            <a:r>
              <a:rPr lang="en-US" sz="11469">
                <a:solidFill>
                  <a:srgbClr val="FFFFFF"/>
                </a:solidFill>
                <a:latin typeface="Chunk Five"/>
              </a:rPr>
              <a:t>PARENT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Freeform 2"/>
          <p:cNvSpPr/>
          <p:nvPr/>
        </p:nvSpPr>
        <p:spPr>
          <a:xfrm flipH="1">
            <a:off x="2373942" y="1773666"/>
            <a:ext cx="3253026" cy="2741898"/>
          </a:xfrm>
          <a:custGeom>
            <a:avLst/>
            <a:gdLst/>
            <a:ahLst/>
            <a:cxnLst/>
            <a:rect l="l" t="t" r="r" b="b"/>
            <a:pathLst>
              <a:path w="3253026" h="2741898">
                <a:moveTo>
                  <a:pt x="3253025" y="0"/>
                </a:moveTo>
                <a:lnTo>
                  <a:pt x="0" y="0"/>
                </a:lnTo>
                <a:lnTo>
                  <a:pt x="0" y="2741898"/>
                </a:lnTo>
                <a:lnTo>
                  <a:pt x="3253025" y="2741898"/>
                </a:lnTo>
                <a:lnTo>
                  <a:pt x="325302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261773" y="1773666"/>
            <a:ext cx="4289583" cy="6008936"/>
          </a:xfrm>
          <a:custGeom>
            <a:avLst/>
            <a:gdLst/>
            <a:ahLst/>
            <a:cxnLst/>
            <a:rect l="l" t="t" r="r" b="b"/>
            <a:pathLst>
              <a:path w="4289583" h="6008936">
                <a:moveTo>
                  <a:pt x="0" y="0"/>
                </a:moveTo>
                <a:lnTo>
                  <a:pt x="4289583" y="0"/>
                </a:lnTo>
                <a:lnTo>
                  <a:pt x="4289583" y="6008937"/>
                </a:lnTo>
                <a:lnTo>
                  <a:pt x="0" y="6008937"/>
                </a:lnTo>
                <a:lnTo>
                  <a:pt x="0" y="0"/>
                </a:lnTo>
                <a:close/>
              </a:path>
            </a:pathLst>
          </a:custGeom>
          <a:blipFill>
            <a:blip r:embed="rId4"/>
            <a:stretch>
              <a:fillRect/>
            </a:stretch>
          </a:blipFill>
        </p:spPr>
      </p:sp>
      <p:sp>
        <p:nvSpPr>
          <p:cNvPr id="4" name="Freeform 4"/>
          <p:cNvSpPr/>
          <p:nvPr/>
        </p:nvSpPr>
        <p:spPr>
          <a:xfrm>
            <a:off x="8926538" y="2506465"/>
            <a:ext cx="4335236" cy="6482595"/>
          </a:xfrm>
          <a:custGeom>
            <a:avLst/>
            <a:gdLst/>
            <a:ahLst/>
            <a:cxnLst/>
            <a:rect l="l" t="t" r="r" b="b"/>
            <a:pathLst>
              <a:path w="4335236" h="6482595">
                <a:moveTo>
                  <a:pt x="0" y="0"/>
                </a:moveTo>
                <a:lnTo>
                  <a:pt x="4335235" y="0"/>
                </a:lnTo>
                <a:lnTo>
                  <a:pt x="4335235" y="6482596"/>
                </a:lnTo>
                <a:lnTo>
                  <a:pt x="0" y="6482596"/>
                </a:lnTo>
                <a:lnTo>
                  <a:pt x="0" y="0"/>
                </a:lnTo>
                <a:close/>
              </a:path>
            </a:pathLst>
          </a:custGeom>
          <a:blipFill>
            <a:blip r:embed="rId5"/>
            <a:stretch>
              <a:fillRect/>
            </a:stretch>
          </a:blipFill>
        </p:spPr>
      </p:sp>
      <p:sp>
        <p:nvSpPr>
          <p:cNvPr id="5" name="TextBox 5"/>
          <p:cNvSpPr txBox="1"/>
          <p:nvPr/>
        </p:nvSpPr>
        <p:spPr>
          <a:xfrm>
            <a:off x="524715" y="362975"/>
            <a:ext cx="17026641" cy="1529128"/>
          </a:xfrm>
          <a:prstGeom prst="rect">
            <a:avLst/>
          </a:prstGeom>
        </p:spPr>
        <p:txBody>
          <a:bodyPr lIns="0" tIns="0" rIns="0" bIns="0" rtlCol="0" anchor="t">
            <a:spAutoFit/>
          </a:bodyPr>
          <a:lstStyle/>
          <a:p>
            <a:pPr>
              <a:lnSpc>
                <a:spcPts val="9334"/>
              </a:lnSpc>
            </a:pPr>
            <a:r>
              <a:rPr lang="en-US" sz="11112">
                <a:solidFill>
                  <a:srgbClr val="FFFFFF"/>
                </a:solidFill>
                <a:latin typeface="Chunk Five"/>
              </a:rPr>
              <a:t>PICS/BANNERS/SWAG</a:t>
            </a:r>
          </a:p>
        </p:txBody>
      </p:sp>
      <p:sp>
        <p:nvSpPr>
          <p:cNvPr id="6" name="TextBox 6"/>
          <p:cNvSpPr txBox="1"/>
          <p:nvPr/>
        </p:nvSpPr>
        <p:spPr>
          <a:xfrm>
            <a:off x="12922309" y="8094461"/>
            <a:ext cx="5566742" cy="1163839"/>
          </a:xfrm>
          <a:prstGeom prst="rect">
            <a:avLst/>
          </a:prstGeom>
        </p:spPr>
        <p:txBody>
          <a:bodyPr lIns="0" tIns="0" rIns="0" bIns="0" rtlCol="0" anchor="t">
            <a:spAutoFit/>
          </a:bodyPr>
          <a:lstStyle/>
          <a:p>
            <a:pPr algn="ctr">
              <a:lnSpc>
                <a:spcPts val="4346"/>
              </a:lnSpc>
            </a:pPr>
            <a:r>
              <a:rPr lang="en-US" sz="3951">
                <a:solidFill>
                  <a:srgbClr val="FFFFFF"/>
                </a:solidFill>
                <a:latin typeface="AR Pcrystal Mincho JIS"/>
              </a:rPr>
              <a:t>paid for/initiated by parents</a:t>
            </a:r>
          </a:p>
        </p:txBody>
      </p:sp>
      <p:sp>
        <p:nvSpPr>
          <p:cNvPr id="7" name="TextBox 7"/>
          <p:cNvSpPr txBox="1"/>
          <p:nvPr/>
        </p:nvSpPr>
        <p:spPr>
          <a:xfrm>
            <a:off x="13106605" y="9123161"/>
            <a:ext cx="5566742" cy="1163839"/>
          </a:xfrm>
          <a:prstGeom prst="rect">
            <a:avLst/>
          </a:prstGeom>
        </p:spPr>
        <p:txBody>
          <a:bodyPr lIns="0" tIns="0" rIns="0" bIns="0" rtlCol="0" anchor="t">
            <a:spAutoFit/>
          </a:bodyPr>
          <a:lstStyle/>
          <a:p>
            <a:pPr algn="ctr">
              <a:lnSpc>
                <a:spcPts val="4346"/>
              </a:lnSpc>
            </a:pPr>
            <a:r>
              <a:rPr lang="en-US" sz="3951">
                <a:solidFill>
                  <a:srgbClr val="FFFFFF"/>
                </a:solidFill>
                <a:latin typeface="AR Pcrystal Mincho JIS"/>
              </a:rPr>
              <a:t>2 Week Turnaround Time</a:t>
            </a:r>
          </a:p>
        </p:txBody>
      </p:sp>
      <p:grpSp>
        <p:nvGrpSpPr>
          <p:cNvPr id="8" name="Group 8"/>
          <p:cNvGrpSpPr/>
          <p:nvPr/>
        </p:nvGrpSpPr>
        <p:grpSpPr>
          <a:xfrm>
            <a:off x="392040" y="4778135"/>
            <a:ext cx="7216828" cy="2233225"/>
            <a:chOff x="0" y="0"/>
            <a:chExt cx="9622438" cy="2977633"/>
          </a:xfrm>
        </p:grpSpPr>
        <p:sp>
          <p:nvSpPr>
            <p:cNvPr id="9" name="TextBox 9"/>
            <p:cNvSpPr txBox="1"/>
            <p:nvPr/>
          </p:nvSpPr>
          <p:spPr>
            <a:xfrm>
              <a:off x="0" y="-9525"/>
              <a:ext cx="9622438" cy="999597"/>
            </a:xfrm>
            <a:prstGeom prst="rect">
              <a:avLst/>
            </a:prstGeom>
          </p:spPr>
          <p:txBody>
            <a:bodyPr lIns="0" tIns="0" rIns="0" bIns="0" rtlCol="0" anchor="t">
              <a:spAutoFit/>
            </a:bodyPr>
            <a:lstStyle/>
            <a:p>
              <a:pPr algn="l">
                <a:lnSpc>
                  <a:spcPts val="5952"/>
                </a:lnSpc>
              </a:pPr>
              <a:r>
                <a:rPr lang="en-US" sz="4960" spc="74">
                  <a:solidFill>
                    <a:srgbClr val="FFFFFF"/>
                  </a:solidFill>
                  <a:latin typeface="Aleo Bold"/>
                </a:rPr>
                <a:t>PICTURES</a:t>
              </a:r>
            </a:p>
          </p:txBody>
        </p:sp>
        <p:sp>
          <p:nvSpPr>
            <p:cNvPr id="10" name="TextBox 10"/>
            <p:cNvSpPr txBox="1"/>
            <p:nvPr/>
          </p:nvSpPr>
          <p:spPr>
            <a:xfrm>
              <a:off x="0" y="1094494"/>
              <a:ext cx="9622438" cy="1883138"/>
            </a:xfrm>
            <a:prstGeom prst="rect">
              <a:avLst/>
            </a:prstGeom>
          </p:spPr>
          <p:txBody>
            <a:bodyPr lIns="0" tIns="0" rIns="0" bIns="0" rtlCol="0" anchor="t">
              <a:spAutoFit/>
            </a:bodyPr>
            <a:lstStyle/>
            <a:p>
              <a:pPr algn="l">
                <a:lnSpc>
                  <a:spcPts val="3911"/>
                </a:lnSpc>
              </a:pPr>
              <a:r>
                <a:rPr lang="en-US" sz="2834">
                  <a:solidFill>
                    <a:srgbClr val="FFFFFF"/>
                  </a:solidFill>
                  <a:latin typeface="Montserrat Light"/>
                </a:rPr>
                <a:t>New photographer, goal to get them done within the first 2 weeks of the season</a:t>
              </a:r>
            </a:p>
          </p:txBody>
        </p:sp>
      </p:grpSp>
      <p:grpSp>
        <p:nvGrpSpPr>
          <p:cNvPr id="11" name="Group 11"/>
          <p:cNvGrpSpPr/>
          <p:nvPr/>
        </p:nvGrpSpPr>
        <p:grpSpPr>
          <a:xfrm>
            <a:off x="287965" y="7503473"/>
            <a:ext cx="7216828" cy="1782397"/>
            <a:chOff x="0" y="0"/>
            <a:chExt cx="9622438" cy="2376529"/>
          </a:xfrm>
        </p:grpSpPr>
        <p:sp>
          <p:nvSpPr>
            <p:cNvPr id="12" name="TextBox 12"/>
            <p:cNvSpPr txBox="1"/>
            <p:nvPr/>
          </p:nvSpPr>
          <p:spPr>
            <a:xfrm>
              <a:off x="0" y="-9525"/>
              <a:ext cx="9622438" cy="999597"/>
            </a:xfrm>
            <a:prstGeom prst="rect">
              <a:avLst/>
            </a:prstGeom>
          </p:spPr>
          <p:txBody>
            <a:bodyPr lIns="0" tIns="0" rIns="0" bIns="0" rtlCol="0" anchor="t">
              <a:spAutoFit/>
            </a:bodyPr>
            <a:lstStyle/>
            <a:p>
              <a:pPr algn="l">
                <a:lnSpc>
                  <a:spcPts val="5952"/>
                </a:lnSpc>
              </a:pPr>
              <a:r>
                <a:rPr lang="en-US" sz="4960" spc="74">
                  <a:solidFill>
                    <a:srgbClr val="FFFFFF"/>
                  </a:solidFill>
                  <a:latin typeface="Aleo Bold"/>
                </a:rPr>
                <a:t>SWAG</a:t>
              </a:r>
            </a:p>
          </p:txBody>
        </p:sp>
        <p:sp>
          <p:nvSpPr>
            <p:cNvPr id="13" name="TextBox 13"/>
            <p:cNvSpPr txBox="1"/>
            <p:nvPr/>
          </p:nvSpPr>
          <p:spPr>
            <a:xfrm>
              <a:off x="0" y="1094494"/>
              <a:ext cx="9622438" cy="1282035"/>
            </a:xfrm>
            <a:prstGeom prst="rect">
              <a:avLst/>
            </a:prstGeom>
          </p:spPr>
          <p:txBody>
            <a:bodyPr lIns="0" tIns="0" rIns="0" bIns="0" rtlCol="0" anchor="t">
              <a:spAutoFit/>
            </a:bodyPr>
            <a:lstStyle/>
            <a:p>
              <a:pPr algn="l">
                <a:lnSpc>
                  <a:spcPts val="3911"/>
                </a:lnSpc>
              </a:pPr>
              <a:r>
                <a:rPr lang="en-US" sz="2834">
                  <a:solidFill>
                    <a:srgbClr val="FFFFFF"/>
                  </a:solidFill>
                  <a:latin typeface="Montserrat Light"/>
                </a:rPr>
                <a:t>Each team opens their own store and minimums must be met for purchasing</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1F3F"/>
        </a:solidFill>
        <a:effectLst/>
      </p:bgPr>
    </p:bg>
    <p:spTree>
      <p:nvGrpSpPr>
        <p:cNvPr id="1" name=""/>
        <p:cNvGrpSpPr/>
        <p:nvPr/>
      </p:nvGrpSpPr>
      <p:grpSpPr>
        <a:xfrm>
          <a:off x="0" y="0"/>
          <a:ext cx="0" cy="0"/>
          <a:chOff x="0" y="0"/>
          <a:chExt cx="0" cy="0"/>
        </a:xfrm>
      </p:grpSpPr>
      <p:sp>
        <p:nvSpPr>
          <p:cNvPr id="2" name="TextBox 2"/>
          <p:cNvSpPr txBox="1"/>
          <p:nvPr/>
        </p:nvSpPr>
        <p:spPr>
          <a:xfrm>
            <a:off x="1028700" y="288956"/>
            <a:ext cx="7132131" cy="1697163"/>
          </a:xfrm>
          <a:prstGeom prst="rect">
            <a:avLst/>
          </a:prstGeom>
        </p:spPr>
        <p:txBody>
          <a:bodyPr lIns="0" tIns="0" rIns="0" bIns="0" rtlCol="0" anchor="t">
            <a:spAutoFit/>
          </a:bodyPr>
          <a:lstStyle/>
          <a:p>
            <a:pPr algn="ctr">
              <a:lnSpc>
                <a:spcPts val="6863"/>
              </a:lnSpc>
            </a:pPr>
            <a:r>
              <a:rPr lang="en-US" sz="4902">
                <a:solidFill>
                  <a:srgbClr val="FFFFFF"/>
                </a:solidFill>
                <a:latin typeface="Canva Sans Bold"/>
              </a:rPr>
              <a:t>SAAC (Student-Athlete Advisory Committee)</a:t>
            </a:r>
          </a:p>
        </p:txBody>
      </p:sp>
      <p:sp>
        <p:nvSpPr>
          <p:cNvPr id="3" name="TextBox 3"/>
          <p:cNvSpPr txBox="1"/>
          <p:nvPr/>
        </p:nvSpPr>
        <p:spPr>
          <a:xfrm>
            <a:off x="2543765" y="3014489"/>
            <a:ext cx="6412891" cy="1469231"/>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2 athletes from each </a:t>
            </a:r>
            <a:r>
              <a:rPr lang="en-US" sz="4125" u="sng">
                <a:solidFill>
                  <a:srgbClr val="BD0517"/>
                </a:solidFill>
                <a:latin typeface="Lustria"/>
              </a:rPr>
              <a:t>VARSITY</a:t>
            </a:r>
            <a:r>
              <a:rPr lang="en-US" sz="4125">
                <a:solidFill>
                  <a:srgbClr val="7A3442"/>
                </a:solidFill>
                <a:latin typeface="Lustria"/>
              </a:rPr>
              <a:t> </a:t>
            </a:r>
            <a:r>
              <a:rPr lang="en-US" sz="4125">
                <a:solidFill>
                  <a:srgbClr val="FFFFFF"/>
                </a:solidFill>
                <a:latin typeface="Lustria"/>
              </a:rPr>
              <a:t>team</a:t>
            </a:r>
          </a:p>
        </p:txBody>
      </p:sp>
      <p:sp>
        <p:nvSpPr>
          <p:cNvPr id="4" name="TextBox 4"/>
          <p:cNvSpPr txBox="1"/>
          <p:nvPr/>
        </p:nvSpPr>
        <p:spPr>
          <a:xfrm>
            <a:off x="370379" y="4941359"/>
            <a:ext cx="6412891" cy="1469231"/>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Leaders on Campus &amp; Advocates for Sports</a:t>
            </a:r>
          </a:p>
        </p:txBody>
      </p:sp>
      <p:sp>
        <p:nvSpPr>
          <p:cNvPr id="5" name="TextBox 5"/>
          <p:cNvSpPr txBox="1"/>
          <p:nvPr/>
        </p:nvSpPr>
        <p:spPr>
          <a:xfrm>
            <a:off x="3339590" y="7142526"/>
            <a:ext cx="4821241" cy="716756"/>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Meets 1x a Month</a:t>
            </a:r>
          </a:p>
        </p:txBody>
      </p:sp>
      <p:sp>
        <p:nvSpPr>
          <p:cNvPr id="6" name="TextBox 6"/>
          <p:cNvSpPr txBox="1"/>
          <p:nvPr/>
        </p:nvSpPr>
        <p:spPr>
          <a:xfrm>
            <a:off x="9826270" y="288956"/>
            <a:ext cx="7132131" cy="1697163"/>
          </a:xfrm>
          <a:prstGeom prst="rect">
            <a:avLst/>
          </a:prstGeom>
        </p:spPr>
        <p:txBody>
          <a:bodyPr lIns="0" tIns="0" rIns="0" bIns="0" rtlCol="0" anchor="t">
            <a:spAutoFit/>
          </a:bodyPr>
          <a:lstStyle/>
          <a:p>
            <a:pPr algn="ctr">
              <a:lnSpc>
                <a:spcPts val="6863"/>
              </a:lnSpc>
            </a:pPr>
            <a:r>
              <a:rPr lang="en-US" sz="4902">
                <a:solidFill>
                  <a:srgbClr val="FFFFFF"/>
                </a:solidFill>
                <a:latin typeface="Canva Sans Bold"/>
              </a:rPr>
              <a:t>PAAC (Parent-Athlete Advisory Committee)</a:t>
            </a:r>
          </a:p>
        </p:txBody>
      </p:sp>
      <p:sp>
        <p:nvSpPr>
          <p:cNvPr id="7" name="TextBox 7"/>
          <p:cNvSpPr txBox="1"/>
          <p:nvPr/>
        </p:nvSpPr>
        <p:spPr>
          <a:xfrm>
            <a:off x="11875109" y="3079973"/>
            <a:ext cx="6412891" cy="716756"/>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The “PSO” for Athletics</a:t>
            </a:r>
          </a:p>
        </p:txBody>
      </p:sp>
      <p:sp>
        <p:nvSpPr>
          <p:cNvPr id="8" name="TextBox 8"/>
          <p:cNvSpPr txBox="1"/>
          <p:nvPr/>
        </p:nvSpPr>
        <p:spPr>
          <a:xfrm>
            <a:off x="12188613" y="5416591"/>
            <a:ext cx="6412891" cy="1469231"/>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Supporting Athletics Programs</a:t>
            </a:r>
          </a:p>
        </p:txBody>
      </p:sp>
      <p:sp>
        <p:nvSpPr>
          <p:cNvPr id="9" name="TextBox 9"/>
          <p:cNvSpPr txBox="1"/>
          <p:nvPr/>
        </p:nvSpPr>
        <p:spPr>
          <a:xfrm>
            <a:off x="10076392" y="4319853"/>
            <a:ext cx="6882008" cy="716756"/>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Concessions/Volunteering</a:t>
            </a:r>
          </a:p>
        </p:txBody>
      </p:sp>
      <p:sp>
        <p:nvSpPr>
          <p:cNvPr id="10" name="TextBox 10"/>
          <p:cNvSpPr txBox="1"/>
          <p:nvPr/>
        </p:nvSpPr>
        <p:spPr>
          <a:xfrm>
            <a:off x="10076392" y="7142526"/>
            <a:ext cx="6412891" cy="716756"/>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Meets 1x a Month</a:t>
            </a:r>
          </a:p>
        </p:txBody>
      </p:sp>
      <p:sp>
        <p:nvSpPr>
          <p:cNvPr id="11" name="TextBox 11"/>
          <p:cNvSpPr txBox="1"/>
          <p:nvPr/>
        </p:nvSpPr>
        <p:spPr>
          <a:xfrm>
            <a:off x="11875109" y="8189915"/>
            <a:ext cx="6412891" cy="716756"/>
          </a:xfrm>
          <a:prstGeom prst="rect">
            <a:avLst/>
          </a:prstGeom>
        </p:spPr>
        <p:txBody>
          <a:bodyPr lIns="0" tIns="0" rIns="0" bIns="0" rtlCol="0" anchor="t">
            <a:spAutoFit/>
          </a:bodyPr>
          <a:lstStyle/>
          <a:p>
            <a:pPr algn="ctr">
              <a:lnSpc>
                <a:spcPts val="5981"/>
              </a:lnSpc>
            </a:pPr>
            <a:r>
              <a:rPr lang="en-US" sz="4125">
                <a:solidFill>
                  <a:srgbClr val="FFFFFF"/>
                </a:solidFill>
                <a:latin typeface="Lustria"/>
              </a:rPr>
              <a:t>Helping “raise” money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TextBox 2"/>
          <p:cNvSpPr txBox="1"/>
          <p:nvPr/>
        </p:nvSpPr>
        <p:spPr>
          <a:xfrm>
            <a:off x="6161848" y="507261"/>
            <a:ext cx="3652223" cy="2086371"/>
          </a:xfrm>
          <a:prstGeom prst="rect">
            <a:avLst/>
          </a:prstGeom>
        </p:spPr>
        <p:txBody>
          <a:bodyPr lIns="0" tIns="0" rIns="0" bIns="0" rtlCol="0" anchor="t">
            <a:spAutoFit/>
          </a:bodyPr>
          <a:lstStyle/>
          <a:p>
            <a:pPr algn="ctr">
              <a:lnSpc>
                <a:spcPts val="15772"/>
              </a:lnSpc>
            </a:pPr>
            <a:r>
              <a:rPr lang="en-US" sz="15772">
                <a:solidFill>
                  <a:srgbClr val="091F3F"/>
                </a:solidFill>
                <a:latin typeface="Nourd Heavy"/>
              </a:rPr>
              <a:t>VS</a:t>
            </a:r>
          </a:p>
        </p:txBody>
      </p:sp>
      <p:sp>
        <p:nvSpPr>
          <p:cNvPr id="3" name="TextBox 3"/>
          <p:cNvSpPr txBox="1"/>
          <p:nvPr/>
        </p:nvSpPr>
        <p:spPr>
          <a:xfrm>
            <a:off x="-1139502" y="604737"/>
            <a:ext cx="9127462" cy="1577095"/>
          </a:xfrm>
          <a:prstGeom prst="rect">
            <a:avLst/>
          </a:prstGeom>
        </p:spPr>
        <p:txBody>
          <a:bodyPr lIns="0" tIns="0" rIns="0" bIns="0" rtlCol="0" anchor="t">
            <a:spAutoFit/>
          </a:bodyPr>
          <a:lstStyle/>
          <a:p>
            <a:pPr algn="ctr">
              <a:lnSpc>
                <a:spcPts val="12343"/>
              </a:lnSpc>
            </a:pPr>
            <a:r>
              <a:rPr lang="en-US" sz="10285" spc="2057">
                <a:solidFill>
                  <a:srgbClr val="FFFFFF"/>
                </a:solidFill>
                <a:latin typeface="Glacial Indifference Bold"/>
              </a:rPr>
              <a:t>PARENT </a:t>
            </a:r>
          </a:p>
        </p:txBody>
      </p:sp>
      <p:sp>
        <p:nvSpPr>
          <p:cNvPr id="4" name="TextBox 4"/>
          <p:cNvSpPr txBox="1"/>
          <p:nvPr/>
        </p:nvSpPr>
        <p:spPr>
          <a:xfrm>
            <a:off x="9029705" y="604737"/>
            <a:ext cx="9127462" cy="1577095"/>
          </a:xfrm>
          <a:prstGeom prst="rect">
            <a:avLst/>
          </a:prstGeom>
        </p:spPr>
        <p:txBody>
          <a:bodyPr lIns="0" tIns="0" rIns="0" bIns="0" rtlCol="0" anchor="t">
            <a:spAutoFit/>
          </a:bodyPr>
          <a:lstStyle/>
          <a:p>
            <a:pPr algn="ctr">
              <a:lnSpc>
                <a:spcPts val="12343"/>
              </a:lnSpc>
            </a:pPr>
            <a:r>
              <a:rPr lang="en-US" sz="10285" spc="2057">
                <a:solidFill>
                  <a:srgbClr val="FFFFFF"/>
                </a:solidFill>
                <a:latin typeface="Glacial Indifference Bold"/>
              </a:rPr>
              <a:t>PROGRAM</a:t>
            </a:r>
          </a:p>
        </p:txBody>
      </p:sp>
      <p:sp>
        <p:nvSpPr>
          <p:cNvPr id="5" name="TextBox 5"/>
          <p:cNvSpPr txBox="1"/>
          <p:nvPr/>
        </p:nvSpPr>
        <p:spPr>
          <a:xfrm>
            <a:off x="0" y="2488857"/>
            <a:ext cx="7217266" cy="5656219"/>
          </a:xfrm>
          <a:prstGeom prst="rect">
            <a:avLst/>
          </a:prstGeom>
        </p:spPr>
        <p:txBody>
          <a:bodyPr lIns="0" tIns="0" rIns="0" bIns="0" rtlCol="0" anchor="t">
            <a:spAutoFit/>
          </a:bodyPr>
          <a:lstStyle/>
          <a:p>
            <a:pPr marL="1157581" lvl="1" indent="-578790">
              <a:lnSpc>
                <a:spcPts val="7506"/>
              </a:lnSpc>
              <a:buFont typeface="Arial"/>
              <a:buChar char="•"/>
            </a:pPr>
            <a:r>
              <a:rPr lang="en-US" sz="5361">
                <a:solidFill>
                  <a:srgbClr val="FFFFFF"/>
                </a:solidFill>
                <a:latin typeface="Canva Sans Bold"/>
              </a:rPr>
              <a:t>Lockers</a:t>
            </a:r>
          </a:p>
          <a:p>
            <a:pPr marL="1157581" lvl="1" indent="-578790">
              <a:lnSpc>
                <a:spcPts val="7506"/>
              </a:lnSpc>
              <a:buFont typeface="Arial"/>
              <a:buChar char="•"/>
            </a:pPr>
            <a:r>
              <a:rPr lang="en-US" sz="5361">
                <a:solidFill>
                  <a:srgbClr val="FFFFFF"/>
                </a:solidFill>
                <a:latin typeface="Canva Sans Bold"/>
              </a:rPr>
              <a:t>EOS Parties</a:t>
            </a:r>
          </a:p>
          <a:p>
            <a:pPr marL="1157581" lvl="1" indent="-578790">
              <a:lnSpc>
                <a:spcPts val="7506"/>
              </a:lnSpc>
              <a:buFont typeface="Arial"/>
              <a:buChar char="•"/>
            </a:pPr>
            <a:r>
              <a:rPr lang="en-US" sz="5361">
                <a:solidFill>
                  <a:srgbClr val="FFFFFF"/>
                </a:solidFill>
                <a:latin typeface="Canva Sans Bold"/>
              </a:rPr>
              <a:t>Gifts for coaches/athletes</a:t>
            </a:r>
          </a:p>
          <a:p>
            <a:pPr marL="1157581" lvl="1" indent="-578790">
              <a:lnSpc>
                <a:spcPts val="7506"/>
              </a:lnSpc>
              <a:buFont typeface="Arial"/>
              <a:buChar char="•"/>
            </a:pPr>
            <a:r>
              <a:rPr lang="en-US" sz="5361">
                <a:solidFill>
                  <a:srgbClr val="FFFFFF"/>
                </a:solidFill>
                <a:latin typeface="Canva Sans Bold"/>
              </a:rPr>
              <a:t>Meals</a:t>
            </a:r>
          </a:p>
          <a:p>
            <a:pPr marL="1157581" lvl="1" indent="-578790">
              <a:lnSpc>
                <a:spcPts val="7506"/>
              </a:lnSpc>
              <a:buFont typeface="Arial"/>
              <a:buChar char="•"/>
            </a:pPr>
            <a:r>
              <a:rPr lang="en-US" sz="5361">
                <a:solidFill>
                  <a:srgbClr val="FFFFFF"/>
                </a:solidFill>
                <a:latin typeface="Canva Sans Bold"/>
              </a:rPr>
              <a:t>Extra Game Shirts</a:t>
            </a:r>
          </a:p>
        </p:txBody>
      </p:sp>
      <p:sp>
        <p:nvSpPr>
          <p:cNvPr id="6" name="TextBox 6"/>
          <p:cNvSpPr txBox="1"/>
          <p:nvPr/>
        </p:nvSpPr>
        <p:spPr>
          <a:xfrm>
            <a:off x="10939900" y="3210941"/>
            <a:ext cx="7217266" cy="3760343"/>
          </a:xfrm>
          <a:prstGeom prst="rect">
            <a:avLst/>
          </a:prstGeom>
        </p:spPr>
        <p:txBody>
          <a:bodyPr lIns="0" tIns="0" rIns="0" bIns="0" rtlCol="0" anchor="t">
            <a:spAutoFit/>
          </a:bodyPr>
          <a:lstStyle/>
          <a:p>
            <a:pPr marL="1157581" lvl="1" indent="-578790">
              <a:lnSpc>
                <a:spcPts val="7506"/>
              </a:lnSpc>
              <a:buFont typeface="Arial"/>
              <a:buChar char="•"/>
            </a:pPr>
            <a:r>
              <a:rPr lang="en-US" sz="5361">
                <a:solidFill>
                  <a:srgbClr val="FFFFFF"/>
                </a:solidFill>
                <a:latin typeface="Canva Sans Bold"/>
              </a:rPr>
              <a:t>Uniforms</a:t>
            </a:r>
          </a:p>
          <a:p>
            <a:pPr marL="1157581" lvl="1" indent="-578790">
              <a:lnSpc>
                <a:spcPts val="7506"/>
              </a:lnSpc>
              <a:buFont typeface="Arial"/>
              <a:buChar char="•"/>
            </a:pPr>
            <a:r>
              <a:rPr lang="en-US" sz="5361">
                <a:solidFill>
                  <a:srgbClr val="FFFFFF"/>
                </a:solidFill>
                <a:latin typeface="Canva Sans Bold"/>
              </a:rPr>
              <a:t>Busses</a:t>
            </a:r>
          </a:p>
          <a:p>
            <a:pPr marL="1157581" lvl="1" indent="-578790">
              <a:lnSpc>
                <a:spcPts val="7506"/>
              </a:lnSpc>
              <a:buFont typeface="Arial"/>
              <a:buChar char="•"/>
            </a:pPr>
            <a:r>
              <a:rPr lang="en-US" sz="5361">
                <a:solidFill>
                  <a:srgbClr val="FFFFFF"/>
                </a:solidFill>
                <a:latin typeface="Canva Sans Bold"/>
              </a:rPr>
              <a:t>Awards</a:t>
            </a:r>
          </a:p>
          <a:p>
            <a:pPr marL="1157581" lvl="1" indent="-578790">
              <a:lnSpc>
                <a:spcPts val="7506"/>
              </a:lnSpc>
              <a:buFont typeface="Arial"/>
              <a:buChar char="•"/>
            </a:pPr>
            <a:r>
              <a:rPr lang="en-US" sz="5361">
                <a:solidFill>
                  <a:srgbClr val="FFFFFF"/>
                </a:solidFill>
                <a:latin typeface="Canva Sans Bold"/>
              </a:rPr>
              <a:t>Team Equipment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1F3F"/>
        </a:solidFill>
        <a:effectLst/>
      </p:bgPr>
    </p:bg>
    <p:spTree>
      <p:nvGrpSpPr>
        <p:cNvPr id="1" name=""/>
        <p:cNvGrpSpPr/>
        <p:nvPr/>
      </p:nvGrpSpPr>
      <p:grpSpPr>
        <a:xfrm>
          <a:off x="0" y="0"/>
          <a:ext cx="0" cy="0"/>
          <a:chOff x="0" y="0"/>
          <a:chExt cx="0" cy="0"/>
        </a:xfrm>
      </p:grpSpPr>
      <p:sp>
        <p:nvSpPr>
          <p:cNvPr id="2" name="Freeform 2"/>
          <p:cNvSpPr/>
          <p:nvPr/>
        </p:nvSpPr>
        <p:spPr>
          <a:xfrm>
            <a:off x="5120273" y="2555803"/>
            <a:ext cx="8047454" cy="5175394"/>
          </a:xfrm>
          <a:custGeom>
            <a:avLst/>
            <a:gdLst/>
            <a:ahLst/>
            <a:cxnLst/>
            <a:rect l="l" t="t" r="r" b="b"/>
            <a:pathLst>
              <a:path w="8047454" h="5175394">
                <a:moveTo>
                  <a:pt x="0" y="0"/>
                </a:moveTo>
                <a:lnTo>
                  <a:pt x="8047454" y="0"/>
                </a:lnTo>
                <a:lnTo>
                  <a:pt x="8047454" y="5175394"/>
                </a:lnTo>
                <a:lnTo>
                  <a:pt x="0" y="5175394"/>
                </a:lnTo>
                <a:lnTo>
                  <a:pt x="0" y="0"/>
                </a:lnTo>
                <a:close/>
              </a:path>
            </a:pathLst>
          </a:custGeom>
          <a:blipFill>
            <a:blip r:embed="rId2"/>
            <a:stretch>
              <a:fillRect/>
            </a:stretch>
          </a:blipFill>
        </p:spPr>
      </p:sp>
      <p:sp>
        <p:nvSpPr>
          <p:cNvPr id="3" name="TextBox 3"/>
          <p:cNvSpPr txBox="1"/>
          <p:nvPr/>
        </p:nvSpPr>
        <p:spPr>
          <a:xfrm>
            <a:off x="1857619" y="-357665"/>
            <a:ext cx="14572762" cy="2913468"/>
          </a:xfrm>
          <a:prstGeom prst="rect">
            <a:avLst/>
          </a:prstGeom>
        </p:spPr>
        <p:txBody>
          <a:bodyPr wrap="square" lIns="0" tIns="0" rIns="0" bIns="0" rtlCol="0" anchor="t">
            <a:spAutoFit/>
          </a:bodyPr>
          <a:lstStyle/>
          <a:p>
            <a:pPr algn="ctr">
              <a:lnSpc>
                <a:spcPts val="23820"/>
              </a:lnSpc>
            </a:pPr>
            <a:r>
              <a:rPr lang="en-US" sz="17014">
                <a:solidFill>
                  <a:srgbClr val="FFFFFF"/>
                </a:solidFill>
                <a:latin typeface="Canva Sans Bold"/>
              </a:rPr>
              <a:t>Thank you</a:t>
            </a:r>
          </a:p>
        </p:txBody>
      </p:sp>
      <p:sp>
        <p:nvSpPr>
          <p:cNvPr id="4" name="TextBox 4"/>
          <p:cNvSpPr txBox="1"/>
          <p:nvPr/>
        </p:nvSpPr>
        <p:spPr>
          <a:xfrm>
            <a:off x="3255720" y="6805528"/>
            <a:ext cx="11776561" cy="2913468"/>
          </a:xfrm>
          <a:prstGeom prst="rect">
            <a:avLst/>
          </a:prstGeom>
        </p:spPr>
        <p:txBody>
          <a:bodyPr lIns="0" tIns="0" rIns="0" bIns="0" rtlCol="0" anchor="t">
            <a:spAutoFit/>
          </a:bodyPr>
          <a:lstStyle/>
          <a:p>
            <a:pPr algn="ctr">
              <a:lnSpc>
                <a:spcPts val="23820"/>
              </a:lnSpc>
            </a:pPr>
            <a:r>
              <a:rPr lang="en-US" sz="17014">
                <a:solidFill>
                  <a:srgbClr val="FFFFFF"/>
                </a:solidFill>
                <a:latin typeface="Canva Sans Bold"/>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grpSp>
        <p:nvGrpSpPr>
          <p:cNvPr id="2" name="Group 2"/>
          <p:cNvGrpSpPr/>
          <p:nvPr/>
        </p:nvGrpSpPr>
        <p:grpSpPr>
          <a:xfrm>
            <a:off x="7344630" y="0"/>
            <a:ext cx="10943370" cy="10287000"/>
            <a:chOff x="0" y="0"/>
            <a:chExt cx="2882204" cy="2709333"/>
          </a:xfrm>
        </p:grpSpPr>
        <p:sp>
          <p:nvSpPr>
            <p:cNvPr id="3" name="Freeform 3"/>
            <p:cNvSpPr/>
            <p:nvPr/>
          </p:nvSpPr>
          <p:spPr>
            <a:xfrm>
              <a:off x="0" y="0"/>
              <a:ext cx="2882204" cy="2709333"/>
            </a:xfrm>
            <a:custGeom>
              <a:avLst/>
              <a:gdLst/>
              <a:ahLst/>
              <a:cxnLst/>
              <a:rect l="l" t="t" r="r" b="b"/>
              <a:pathLst>
                <a:path w="2882204" h="2709333">
                  <a:moveTo>
                    <a:pt x="0" y="0"/>
                  </a:moveTo>
                  <a:lnTo>
                    <a:pt x="2882204" y="0"/>
                  </a:lnTo>
                  <a:lnTo>
                    <a:pt x="2882204" y="2709333"/>
                  </a:lnTo>
                  <a:lnTo>
                    <a:pt x="0" y="2709333"/>
                  </a:lnTo>
                  <a:close/>
                </a:path>
              </a:pathLst>
            </a:custGeom>
            <a:solidFill>
              <a:srgbClr val="1E2239"/>
            </a:solidFill>
          </p:spPr>
        </p:sp>
        <p:sp>
          <p:nvSpPr>
            <p:cNvPr id="4" name="TextBox 4"/>
            <p:cNvSpPr txBox="1"/>
            <p:nvPr/>
          </p:nvSpPr>
          <p:spPr>
            <a:xfrm>
              <a:off x="0" y="-38100"/>
              <a:ext cx="2882204"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2548835"/>
            <a:ext cx="5189330" cy="5189330"/>
          </a:xfrm>
          <a:custGeom>
            <a:avLst/>
            <a:gdLst/>
            <a:ahLst/>
            <a:cxnLst/>
            <a:rect l="l" t="t" r="r" b="b"/>
            <a:pathLst>
              <a:path w="5189330" h="5189330">
                <a:moveTo>
                  <a:pt x="0" y="0"/>
                </a:moveTo>
                <a:lnTo>
                  <a:pt x="5189330" y="0"/>
                </a:lnTo>
                <a:lnTo>
                  <a:pt x="5189330" y="5189330"/>
                </a:lnTo>
                <a:lnTo>
                  <a:pt x="0" y="5189330"/>
                </a:lnTo>
                <a:lnTo>
                  <a:pt x="0" y="0"/>
                </a:lnTo>
                <a:close/>
              </a:path>
            </a:pathLst>
          </a:custGeom>
          <a:blipFill>
            <a:blip r:embed="rId2"/>
            <a:stretch>
              <a:fillRect/>
            </a:stretch>
          </a:blipFill>
        </p:spPr>
      </p:sp>
      <p:sp>
        <p:nvSpPr>
          <p:cNvPr id="6" name="TextBox 6"/>
          <p:cNvSpPr txBox="1"/>
          <p:nvPr/>
        </p:nvSpPr>
        <p:spPr>
          <a:xfrm>
            <a:off x="837744" y="209550"/>
            <a:ext cx="15828479"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PCA - JEFF RODIN</a:t>
            </a:r>
          </a:p>
        </p:txBody>
      </p:sp>
      <p:sp>
        <p:nvSpPr>
          <p:cNvPr id="7" name="TextBox 7"/>
          <p:cNvSpPr txBox="1"/>
          <p:nvPr/>
        </p:nvSpPr>
        <p:spPr>
          <a:xfrm>
            <a:off x="7485334" y="1757654"/>
            <a:ext cx="10655802" cy="8210946"/>
          </a:xfrm>
          <a:prstGeom prst="rect">
            <a:avLst/>
          </a:prstGeom>
        </p:spPr>
        <p:txBody>
          <a:bodyPr lIns="0" tIns="0" rIns="0" bIns="0" rtlCol="0" anchor="t">
            <a:spAutoFit/>
          </a:bodyPr>
          <a:lstStyle/>
          <a:p>
            <a:pPr>
              <a:lnSpc>
                <a:spcPts val="3653"/>
              </a:lnSpc>
            </a:pPr>
            <a:r>
              <a:rPr lang="en-US" sz="2609">
                <a:solidFill>
                  <a:srgbClr val="FFFFFF"/>
                </a:solidFill>
                <a:latin typeface="Neue Machina"/>
              </a:rPr>
              <a:t>Jeff Rodin has been with Positive Coaching Alliance since 2013 and serves as a national trainer and Arizona chapter board member. He is currently working for the Office of the Commissioner of Major League Baseball. Additionally, Jeff is Director of the Salt River Fields Baseball Academy and is a consultant to several companies in advancing sports and business. Previously, Rodin was the Arizona Diamondbacks Director of Baseball Outreach &amp; Development from 2000-2020. Jeff attended the University of Illinois-Chicago (UIC) on a baseball scholarship and earned bachelor's degrees in both kinesiology and secondary education. He served as an assistant baseball coach at the high school, junior college and NCAA levels. Rodin worked for the Chicago White Sox Training Centers, where he ran baseball camps throughout the Midwest. He moved to Phoenix in 1998 and taught in both the Scottsdale and Peoria school district before joining the D-backs staff in 1999. He and his wife Lisa are parents to daughter Katie and son Keegan.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Freeform 2"/>
          <p:cNvSpPr/>
          <p:nvPr/>
        </p:nvSpPr>
        <p:spPr>
          <a:xfrm>
            <a:off x="12950550" y="4260172"/>
            <a:ext cx="4243561" cy="4178526"/>
          </a:xfrm>
          <a:custGeom>
            <a:avLst/>
            <a:gdLst/>
            <a:ahLst/>
            <a:cxnLst/>
            <a:rect l="l" t="t" r="r" b="b"/>
            <a:pathLst>
              <a:path w="4243561" h="4178526">
                <a:moveTo>
                  <a:pt x="0" y="0"/>
                </a:moveTo>
                <a:lnTo>
                  <a:pt x="4243561" y="0"/>
                </a:lnTo>
                <a:lnTo>
                  <a:pt x="4243561" y="4178526"/>
                </a:lnTo>
                <a:lnTo>
                  <a:pt x="0" y="4178526"/>
                </a:lnTo>
                <a:lnTo>
                  <a:pt x="0" y="0"/>
                </a:lnTo>
                <a:close/>
              </a:path>
            </a:pathLst>
          </a:custGeom>
          <a:blipFill>
            <a:blip r:embed="rId2"/>
            <a:stretch>
              <a:fillRect/>
            </a:stretch>
          </a:blipFill>
        </p:spPr>
      </p:sp>
      <p:sp>
        <p:nvSpPr>
          <p:cNvPr id="3" name="Freeform 3"/>
          <p:cNvSpPr/>
          <p:nvPr/>
        </p:nvSpPr>
        <p:spPr>
          <a:xfrm>
            <a:off x="7218668" y="4157369"/>
            <a:ext cx="3850664" cy="4281329"/>
          </a:xfrm>
          <a:custGeom>
            <a:avLst/>
            <a:gdLst/>
            <a:ahLst/>
            <a:cxnLst/>
            <a:rect l="l" t="t" r="r" b="b"/>
            <a:pathLst>
              <a:path w="3850664" h="4281329">
                <a:moveTo>
                  <a:pt x="0" y="0"/>
                </a:moveTo>
                <a:lnTo>
                  <a:pt x="3850664" y="0"/>
                </a:lnTo>
                <a:lnTo>
                  <a:pt x="3850664" y="4281329"/>
                </a:lnTo>
                <a:lnTo>
                  <a:pt x="0" y="4281329"/>
                </a:lnTo>
                <a:lnTo>
                  <a:pt x="0" y="0"/>
                </a:lnTo>
                <a:close/>
              </a:path>
            </a:pathLst>
          </a:custGeom>
          <a:blipFill>
            <a:blip r:embed="rId3"/>
            <a:stretch>
              <a:fillRect l="-1499" t="-21718"/>
            </a:stretch>
          </a:blipFill>
        </p:spPr>
      </p:sp>
      <p:sp>
        <p:nvSpPr>
          <p:cNvPr id="4" name="Freeform 4"/>
          <p:cNvSpPr/>
          <p:nvPr/>
        </p:nvSpPr>
        <p:spPr>
          <a:xfrm>
            <a:off x="628638" y="4157369"/>
            <a:ext cx="4369059" cy="4204756"/>
          </a:xfrm>
          <a:custGeom>
            <a:avLst/>
            <a:gdLst/>
            <a:ahLst/>
            <a:cxnLst/>
            <a:rect l="l" t="t" r="r" b="b"/>
            <a:pathLst>
              <a:path w="4369059" h="4204756">
                <a:moveTo>
                  <a:pt x="0" y="0"/>
                </a:moveTo>
                <a:lnTo>
                  <a:pt x="4369059" y="0"/>
                </a:lnTo>
                <a:lnTo>
                  <a:pt x="4369059" y="4204757"/>
                </a:lnTo>
                <a:lnTo>
                  <a:pt x="0" y="4204757"/>
                </a:lnTo>
                <a:lnTo>
                  <a:pt x="0" y="0"/>
                </a:lnTo>
                <a:close/>
              </a:path>
            </a:pathLst>
          </a:custGeom>
          <a:blipFill>
            <a:blip r:embed="rId4"/>
            <a:stretch>
              <a:fillRect l="-31008" t="-13184" r="-32778"/>
            </a:stretch>
          </a:blipFill>
        </p:spPr>
      </p:sp>
      <p:sp>
        <p:nvSpPr>
          <p:cNvPr id="5" name="TextBox 5"/>
          <p:cNvSpPr txBox="1"/>
          <p:nvPr/>
        </p:nvSpPr>
        <p:spPr>
          <a:xfrm>
            <a:off x="376907" y="1929789"/>
            <a:ext cx="4872522" cy="1078231"/>
          </a:xfrm>
          <a:prstGeom prst="rect">
            <a:avLst/>
          </a:prstGeom>
        </p:spPr>
        <p:txBody>
          <a:bodyPr lIns="0" tIns="0" rIns="0" bIns="0" rtlCol="0" anchor="t">
            <a:spAutoFit/>
          </a:bodyPr>
          <a:lstStyle/>
          <a:p>
            <a:pPr algn="ctr">
              <a:lnSpc>
                <a:spcPts val="8819"/>
              </a:lnSpc>
            </a:pPr>
            <a:r>
              <a:rPr lang="en-US" sz="6299">
                <a:solidFill>
                  <a:srgbClr val="FFFFFF"/>
                </a:solidFill>
                <a:latin typeface="Canva Sans Bold"/>
              </a:rPr>
              <a:t>Mr. Withers</a:t>
            </a:r>
          </a:p>
        </p:txBody>
      </p:sp>
      <p:sp>
        <p:nvSpPr>
          <p:cNvPr id="6" name="TextBox 6"/>
          <p:cNvSpPr txBox="1"/>
          <p:nvPr/>
        </p:nvSpPr>
        <p:spPr>
          <a:xfrm>
            <a:off x="836027" y="3133591"/>
            <a:ext cx="3954282" cy="587375"/>
          </a:xfrm>
          <a:prstGeom prst="rect">
            <a:avLst/>
          </a:prstGeom>
        </p:spPr>
        <p:txBody>
          <a:bodyPr lIns="0" tIns="0" rIns="0" bIns="0" rtlCol="0" anchor="t">
            <a:spAutoFit/>
          </a:bodyPr>
          <a:lstStyle/>
          <a:p>
            <a:pPr algn="ctr">
              <a:lnSpc>
                <a:spcPts val="4899"/>
              </a:lnSpc>
            </a:pPr>
            <a:r>
              <a:rPr lang="en-US" sz="3499">
                <a:solidFill>
                  <a:srgbClr val="FFFFFF"/>
                </a:solidFill>
                <a:latin typeface="Canva Sans Bold"/>
              </a:rPr>
              <a:t>Prep Headmaster</a:t>
            </a:r>
          </a:p>
        </p:txBody>
      </p:sp>
      <p:sp>
        <p:nvSpPr>
          <p:cNvPr id="7" name="TextBox 7"/>
          <p:cNvSpPr txBox="1"/>
          <p:nvPr/>
        </p:nvSpPr>
        <p:spPr>
          <a:xfrm>
            <a:off x="6517877" y="1929789"/>
            <a:ext cx="5252247" cy="1078230"/>
          </a:xfrm>
          <a:prstGeom prst="rect">
            <a:avLst/>
          </a:prstGeom>
        </p:spPr>
        <p:txBody>
          <a:bodyPr lIns="0" tIns="0" rIns="0" bIns="0" rtlCol="0" anchor="t">
            <a:spAutoFit/>
          </a:bodyPr>
          <a:lstStyle/>
          <a:p>
            <a:pPr algn="ctr">
              <a:lnSpc>
                <a:spcPts val="8819"/>
              </a:lnSpc>
            </a:pPr>
            <a:r>
              <a:rPr lang="en-US" sz="6300">
                <a:solidFill>
                  <a:srgbClr val="FFFFFF"/>
                </a:solidFill>
                <a:latin typeface="Canva Sans Bold"/>
              </a:rPr>
              <a:t>Mr. Watmore</a:t>
            </a:r>
          </a:p>
        </p:txBody>
      </p:sp>
      <p:sp>
        <p:nvSpPr>
          <p:cNvPr id="8" name="TextBox 8"/>
          <p:cNvSpPr txBox="1"/>
          <p:nvPr/>
        </p:nvSpPr>
        <p:spPr>
          <a:xfrm>
            <a:off x="6766011" y="3124066"/>
            <a:ext cx="4755977" cy="596900"/>
          </a:xfrm>
          <a:prstGeom prst="rect">
            <a:avLst/>
          </a:prstGeom>
        </p:spPr>
        <p:txBody>
          <a:bodyPr lIns="0" tIns="0" rIns="0" bIns="0" rtlCol="0" anchor="t">
            <a:spAutoFit/>
          </a:bodyPr>
          <a:lstStyle/>
          <a:p>
            <a:pPr algn="ctr">
              <a:lnSpc>
                <a:spcPts val="4900"/>
              </a:lnSpc>
            </a:pPr>
            <a:r>
              <a:rPr lang="en-US" sz="3500">
                <a:solidFill>
                  <a:srgbClr val="FFFFFF"/>
                </a:solidFill>
                <a:latin typeface="Canva Sans Bold"/>
              </a:rPr>
              <a:t>Athletic Director</a:t>
            </a:r>
          </a:p>
        </p:txBody>
      </p:sp>
      <p:sp>
        <p:nvSpPr>
          <p:cNvPr id="9" name="TextBox 9"/>
          <p:cNvSpPr txBox="1"/>
          <p:nvPr/>
        </p:nvSpPr>
        <p:spPr>
          <a:xfrm>
            <a:off x="12567757" y="1929789"/>
            <a:ext cx="5252247" cy="1078230"/>
          </a:xfrm>
          <a:prstGeom prst="rect">
            <a:avLst/>
          </a:prstGeom>
        </p:spPr>
        <p:txBody>
          <a:bodyPr lIns="0" tIns="0" rIns="0" bIns="0" rtlCol="0" anchor="t">
            <a:spAutoFit/>
          </a:bodyPr>
          <a:lstStyle/>
          <a:p>
            <a:pPr algn="ctr">
              <a:lnSpc>
                <a:spcPts val="8819"/>
              </a:lnSpc>
            </a:pPr>
            <a:r>
              <a:rPr lang="en-US" sz="6300">
                <a:solidFill>
                  <a:srgbClr val="FFFFFF"/>
                </a:solidFill>
                <a:latin typeface="Canva Sans Bold"/>
              </a:rPr>
              <a:t>Mrs. Clark</a:t>
            </a:r>
          </a:p>
        </p:txBody>
      </p:sp>
      <p:sp>
        <p:nvSpPr>
          <p:cNvPr id="10" name="TextBox 10"/>
          <p:cNvSpPr txBox="1"/>
          <p:nvPr/>
        </p:nvSpPr>
        <p:spPr>
          <a:xfrm>
            <a:off x="12815891" y="2941344"/>
            <a:ext cx="4755977" cy="1216025"/>
          </a:xfrm>
          <a:prstGeom prst="rect">
            <a:avLst/>
          </a:prstGeom>
        </p:spPr>
        <p:txBody>
          <a:bodyPr lIns="0" tIns="0" rIns="0" bIns="0" rtlCol="0" anchor="t">
            <a:spAutoFit/>
          </a:bodyPr>
          <a:lstStyle/>
          <a:p>
            <a:pPr algn="ctr">
              <a:lnSpc>
                <a:spcPts val="4900"/>
              </a:lnSpc>
            </a:pPr>
            <a:r>
              <a:rPr lang="en-US" sz="3500">
                <a:solidFill>
                  <a:srgbClr val="FFFFFF"/>
                </a:solidFill>
                <a:latin typeface="Canva Sans Bold"/>
              </a:rPr>
              <a:t>Assistant Athletic Director</a:t>
            </a:r>
          </a:p>
        </p:txBody>
      </p:sp>
      <p:sp>
        <p:nvSpPr>
          <p:cNvPr id="11" name="TextBox 11"/>
          <p:cNvSpPr txBox="1"/>
          <p:nvPr/>
        </p:nvSpPr>
        <p:spPr>
          <a:xfrm>
            <a:off x="1229761" y="209550"/>
            <a:ext cx="15828479"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MEET THE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TextBox 2"/>
          <p:cNvSpPr txBox="1"/>
          <p:nvPr/>
        </p:nvSpPr>
        <p:spPr>
          <a:xfrm>
            <a:off x="1028700" y="1929789"/>
            <a:ext cx="5252247" cy="1078230"/>
          </a:xfrm>
          <a:prstGeom prst="rect">
            <a:avLst/>
          </a:prstGeom>
        </p:spPr>
        <p:txBody>
          <a:bodyPr lIns="0" tIns="0" rIns="0" bIns="0" rtlCol="0" anchor="t">
            <a:spAutoFit/>
          </a:bodyPr>
          <a:lstStyle/>
          <a:p>
            <a:pPr algn="ctr">
              <a:lnSpc>
                <a:spcPts val="8819"/>
              </a:lnSpc>
            </a:pPr>
            <a:r>
              <a:rPr lang="en-US" sz="6300">
                <a:solidFill>
                  <a:srgbClr val="FFFFFF"/>
                </a:solidFill>
                <a:latin typeface="Canva Sans Bold"/>
              </a:rPr>
              <a:t>Mr. Watmore</a:t>
            </a:r>
          </a:p>
        </p:txBody>
      </p:sp>
      <p:sp>
        <p:nvSpPr>
          <p:cNvPr id="3" name="TextBox 3"/>
          <p:cNvSpPr txBox="1"/>
          <p:nvPr/>
        </p:nvSpPr>
        <p:spPr>
          <a:xfrm>
            <a:off x="1028700" y="2919964"/>
            <a:ext cx="4755977" cy="596900"/>
          </a:xfrm>
          <a:prstGeom prst="rect">
            <a:avLst/>
          </a:prstGeom>
        </p:spPr>
        <p:txBody>
          <a:bodyPr lIns="0" tIns="0" rIns="0" bIns="0" rtlCol="0" anchor="t">
            <a:spAutoFit/>
          </a:bodyPr>
          <a:lstStyle/>
          <a:p>
            <a:pPr algn="ctr">
              <a:lnSpc>
                <a:spcPts val="4900"/>
              </a:lnSpc>
            </a:pPr>
            <a:r>
              <a:rPr lang="en-US" sz="3500">
                <a:solidFill>
                  <a:srgbClr val="FFFFFF"/>
                </a:solidFill>
                <a:latin typeface="Canva Sans Bold"/>
              </a:rPr>
              <a:t>Athletic Director</a:t>
            </a:r>
          </a:p>
        </p:txBody>
      </p:sp>
      <p:sp>
        <p:nvSpPr>
          <p:cNvPr id="4" name="TextBox 4"/>
          <p:cNvSpPr txBox="1"/>
          <p:nvPr/>
        </p:nvSpPr>
        <p:spPr>
          <a:xfrm>
            <a:off x="12895026" y="1929789"/>
            <a:ext cx="4364274" cy="1078230"/>
          </a:xfrm>
          <a:prstGeom prst="rect">
            <a:avLst/>
          </a:prstGeom>
        </p:spPr>
        <p:txBody>
          <a:bodyPr lIns="0" tIns="0" rIns="0" bIns="0" rtlCol="0" anchor="t">
            <a:spAutoFit/>
          </a:bodyPr>
          <a:lstStyle/>
          <a:p>
            <a:pPr algn="ctr">
              <a:lnSpc>
                <a:spcPts val="8819"/>
              </a:lnSpc>
            </a:pPr>
            <a:r>
              <a:rPr lang="en-US" sz="6300">
                <a:solidFill>
                  <a:srgbClr val="FFFFFF"/>
                </a:solidFill>
                <a:latin typeface="Canva Sans Bold"/>
              </a:rPr>
              <a:t>Mrs. Clark</a:t>
            </a:r>
          </a:p>
        </p:txBody>
      </p:sp>
      <p:sp>
        <p:nvSpPr>
          <p:cNvPr id="5" name="TextBox 5"/>
          <p:cNvSpPr txBox="1"/>
          <p:nvPr/>
        </p:nvSpPr>
        <p:spPr>
          <a:xfrm>
            <a:off x="13048129" y="2950869"/>
            <a:ext cx="4211171" cy="1074840"/>
          </a:xfrm>
          <a:prstGeom prst="rect">
            <a:avLst/>
          </a:prstGeom>
        </p:spPr>
        <p:txBody>
          <a:bodyPr lIns="0" tIns="0" rIns="0" bIns="0" rtlCol="0" anchor="t">
            <a:spAutoFit/>
          </a:bodyPr>
          <a:lstStyle/>
          <a:p>
            <a:pPr algn="ctr">
              <a:lnSpc>
                <a:spcPts val="4338"/>
              </a:lnSpc>
            </a:pPr>
            <a:r>
              <a:rPr lang="en-US" sz="3099">
                <a:solidFill>
                  <a:srgbClr val="FFFFFF"/>
                </a:solidFill>
                <a:latin typeface="Canva Sans Bold"/>
              </a:rPr>
              <a:t>Assistant Athletic Director</a:t>
            </a:r>
          </a:p>
        </p:txBody>
      </p:sp>
      <p:sp>
        <p:nvSpPr>
          <p:cNvPr id="6" name="TextBox 6"/>
          <p:cNvSpPr txBox="1"/>
          <p:nvPr/>
        </p:nvSpPr>
        <p:spPr>
          <a:xfrm>
            <a:off x="6149546" y="209550"/>
            <a:ext cx="5988907"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ROLES</a:t>
            </a:r>
          </a:p>
        </p:txBody>
      </p:sp>
      <p:sp>
        <p:nvSpPr>
          <p:cNvPr id="7" name="TextBox 7"/>
          <p:cNvSpPr txBox="1"/>
          <p:nvPr/>
        </p:nvSpPr>
        <p:spPr>
          <a:xfrm>
            <a:off x="1028700" y="4355590"/>
            <a:ext cx="4471988" cy="3580765"/>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FFFFFF"/>
                </a:solidFill>
                <a:latin typeface="Canva Sans"/>
              </a:rPr>
              <a:t>Registration/Fees</a:t>
            </a:r>
          </a:p>
          <a:p>
            <a:pPr marL="734059" lvl="1" indent="-367030" algn="ctr">
              <a:lnSpc>
                <a:spcPts val="4759"/>
              </a:lnSpc>
              <a:buFont typeface="Arial"/>
              <a:buChar char="•"/>
            </a:pPr>
            <a:r>
              <a:rPr lang="en-US" sz="3399">
                <a:solidFill>
                  <a:srgbClr val="FFFFFF"/>
                </a:solidFill>
                <a:latin typeface="Canva Sans"/>
              </a:rPr>
              <a:t>Parent Concerns</a:t>
            </a:r>
          </a:p>
          <a:p>
            <a:pPr marL="734059" lvl="1" indent="-367030" algn="ctr">
              <a:lnSpc>
                <a:spcPts val="4759"/>
              </a:lnSpc>
              <a:buFont typeface="Arial"/>
              <a:buChar char="•"/>
            </a:pPr>
            <a:r>
              <a:rPr lang="en-US" sz="3399">
                <a:solidFill>
                  <a:srgbClr val="FFFFFF"/>
                </a:solidFill>
                <a:latin typeface="Canva Sans"/>
              </a:rPr>
              <a:t>Coach Concerns</a:t>
            </a:r>
          </a:p>
          <a:p>
            <a:pPr marL="734059" lvl="1" indent="-367030" algn="ctr">
              <a:lnSpc>
                <a:spcPts val="4759"/>
              </a:lnSpc>
              <a:buFont typeface="Arial"/>
              <a:buChar char="•"/>
            </a:pPr>
            <a:r>
              <a:rPr lang="en-US" sz="3399">
                <a:solidFill>
                  <a:srgbClr val="FFFFFF"/>
                </a:solidFill>
                <a:latin typeface="Canva Sans"/>
              </a:rPr>
              <a:t>Games/Schedules</a:t>
            </a:r>
          </a:p>
          <a:p>
            <a:pPr marL="734059" lvl="1" indent="-367030" algn="ctr">
              <a:lnSpc>
                <a:spcPts val="4759"/>
              </a:lnSpc>
              <a:buFont typeface="Arial"/>
              <a:buChar char="•"/>
            </a:pPr>
            <a:r>
              <a:rPr lang="en-US" sz="3399">
                <a:solidFill>
                  <a:srgbClr val="FFFFFF"/>
                </a:solidFill>
                <a:latin typeface="Canva Sans"/>
              </a:rPr>
              <a:t>Discipline</a:t>
            </a:r>
          </a:p>
          <a:p>
            <a:pPr marL="734059" lvl="1" indent="-367030" algn="ctr">
              <a:lnSpc>
                <a:spcPts val="4759"/>
              </a:lnSpc>
              <a:buFont typeface="Arial"/>
              <a:buChar char="•"/>
            </a:pPr>
            <a:r>
              <a:rPr lang="en-US" sz="3399">
                <a:solidFill>
                  <a:srgbClr val="FFFFFF"/>
                </a:solidFill>
                <a:latin typeface="Canva Sans"/>
              </a:rPr>
              <a:t>Travel Questions</a:t>
            </a:r>
          </a:p>
        </p:txBody>
      </p:sp>
      <p:sp>
        <p:nvSpPr>
          <p:cNvPr id="8" name="TextBox 8"/>
          <p:cNvSpPr txBox="1"/>
          <p:nvPr/>
        </p:nvSpPr>
        <p:spPr>
          <a:xfrm>
            <a:off x="12885018" y="4355590"/>
            <a:ext cx="4276576" cy="3580765"/>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FFFFFF"/>
                </a:solidFill>
                <a:latin typeface="Canva Sans"/>
              </a:rPr>
              <a:t>Social media</a:t>
            </a:r>
          </a:p>
          <a:p>
            <a:pPr marL="734059" lvl="1" indent="-367030" algn="ctr">
              <a:lnSpc>
                <a:spcPts val="4759"/>
              </a:lnSpc>
              <a:buFont typeface="Arial"/>
              <a:buChar char="•"/>
            </a:pPr>
            <a:r>
              <a:rPr lang="en-US" sz="3399">
                <a:solidFill>
                  <a:srgbClr val="FFFFFF"/>
                </a:solidFill>
                <a:latin typeface="Canva Sans"/>
              </a:rPr>
              <a:t>Pictures</a:t>
            </a:r>
          </a:p>
          <a:p>
            <a:pPr marL="734059" lvl="1" indent="-367030" algn="ctr">
              <a:lnSpc>
                <a:spcPts val="4759"/>
              </a:lnSpc>
              <a:buFont typeface="Arial"/>
              <a:buChar char="•"/>
            </a:pPr>
            <a:r>
              <a:rPr lang="en-US" sz="3399">
                <a:solidFill>
                  <a:srgbClr val="FFFFFF"/>
                </a:solidFill>
                <a:latin typeface="Canva Sans"/>
              </a:rPr>
              <a:t>TeamSnap</a:t>
            </a:r>
          </a:p>
          <a:p>
            <a:pPr marL="734059" lvl="1" indent="-367030" algn="ctr">
              <a:lnSpc>
                <a:spcPts val="4759"/>
              </a:lnSpc>
              <a:buFont typeface="Arial"/>
              <a:buChar char="•"/>
            </a:pPr>
            <a:r>
              <a:rPr lang="en-US" sz="3399">
                <a:solidFill>
                  <a:srgbClr val="FFFFFF"/>
                </a:solidFill>
                <a:latin typeface="Canva Sans"/>
              </a:rPr>
              <a:t>Website Updates</a:t>
            </a:r>
          </a:p>
          <a:p>
            <a:pPr marL="734059" lvl="1" indent="-367030" algn="ctr">
              <a:lnSpc>
                <a:spcPts val="4759"/>
              </a:lnSpc>
              <a:buFont typeface="Arial"/>
              <a:buChar char="•"/>
            </a:pPr>
            <a:r>
              <a:rPr lang="en-US" sz="3399">
                <a:solidFill>
                  <a:srgbClr val="FFFFFF"/>
                </a:solidFill>
                <a:latin typeface="Canva Sans"/>
              </a:rPr>
              <a:t>SAAC/PAAC</a:t>
            </a:r>
          </a:p>
          <a:p>
            <a:pPr marL="734059" lvl="1" indent="-367030" algn="ctr">
              <a:lnSpc>
                <a:spcPts val="4759"/>
              </a:lnSpc>
              <a:buFont typeface="Arial"/>
              <a:buChar char="•"/>
            </a:pPr>
            <a:r>
              <a:rPr lang="en-US" sz="3399">
                <a:solidFill>
                  <a:srgbClr val="FFFFFF"/>
                </a:solidFill>
                <a:latin typeface="Canva Sans"/>
              </a:rPr>
              <a:t>Pictures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2239"/>
        </a:solidFill>
        <a:effectLst/>
      </p:bgPr>
    </p:bg>
    <p:spTree>
      <p:nvGrpSpPr>
        <p:cNvPr id="1" name=""/>
        <p:cNvGrpSpPr/>
        <p:nvPr/>
      </p:nvGrpSpPr>
      <p:grpSpPr>
        <a:xfrm>
          <a:off x="0" y="0"/>
          <a:ext cx="0" cy="0"/>
          <a:chOff x="0" y="0"/>
          <a:chExt cx="0" cy="0"/>
        </a:xfrm>
      </p:grpSpPr>
      <p:sp>
        <p:nvSpPr>
          <p:cNvPr id="2" name="TextBox 2"/>
          <p:cNvSpPr txBox="1"/>
          <p:nvPr/>
        </p:nvSpPr>
        <p:spPr>
          <a:xfrm>
            <a:off x="3458070" y="343584"/>
            <a:ext cx="11371860"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TAX CREDIT</a:t>
            </a:r>
          </a:p>
        </p:txBody>
      </p:sp>
      <p:sp>
        <p:nvSpPr>
          <p:cNvPr id="3" name="TextBox 3"/>
          <p:cNvSpPr txBox="1"/>
          <p:nvPr/>
        </p:nvSpPr>
        <p:spPr>
          <a:xfrm rot="-98936">
            <a:off x="257568" y="2021109"/>
            <a:ext cx="4336286" cy="2734239"/>
          </a:xfrm>
          <a:prstGeom prst="rect">
            <a:avLst/>
          </a:prstGeom>
        </p:spPr>
        <p:txBody>
          <a:bodyPr lIns="0" tIns="0" rIns="0" bIns="0" rtlCol="0" anchor="t">
            <a:spAutoFit/>
          </a:bodyPr>
          <a:lstStyle/>
          <a:p>
            <a:pPr algn="ctr">
              <a:lnSpc>
                <a:spcPts val="4251"/>
              </a:lnSpc>
            </a:pPr>
            <a:r>
              <a:rPr lang="en-US" sz="4251">
                <a:solidFill>
                  <a:srgbClr val="EB2030"/>
                </a:solidFill>
                <a:latin typeface="Bloc Bold"/>
              </a:rPr>
              <a:t>ATHLETICS ARE FUNDED WITH 50% PARTICIPATION FEES</a:t>
            </a:r>
          </a:p>
        </p:txBody>
      </p:sp>
      <p:sp>
        <p:nvSpPr>
          <p:cNvPr id="4" name="TextBox 4"/>
          <p:cNvSpPr txBox="1"/>
          <p:nvPr/>
        </p:nvSpPr>
        <p:spPr>
          <a:xfrm rot="-80042">
            <a:off x="2609033" y="4275808"/>
            <a:ext cx="4629095" cy="1783001"/>
          </a:xfrm>
          <a:prstGeom prst="rect">
            <a:avLst/>
          </a:prstGeom>
        </p:spPr>
        <p:txBody>
          <a:bodyPr lIns="0" tIns="0" rIns="0" bIns="0" rtlCol="0" anchor="t">
            <a:spAutoFit/>
          </a:bodyPr>
          <a:lstStyle/>
          <a:p>
            <a:pPr algn="ctr">
              <a:lnSpc>
                <a:spcPts val="4530"/>
              </a:lnSpc>
            </a:pPr>
            <a:r>
              <a:rPr lang="en-US" sz="4530">
                <a:solidFill>
                  <a:srgbClr val="FAF1B3"/>
                </a:solidFill>
                <a:latin typeface="Bloc Bold"/>
              </a:rPr>
              <a:t>&amp; 50% TAX CREDIT CONTRIBUTIONS</a:t>
            </a:r>
          </a:p>
        </p:txBody>
      </p:sp>
      <p:sp>
        <p:nvSpPr>
          <p:cNvPr id="5" name="TextBox 5"/>
          <p:cNvSpPr txBox="1"/>
          <p:nvPr/>
        </p:nvSpPr>
        <p:spPr>
          <a:xfrm>
            <a:off x="8911115" y="1977790"/>
            <a:ext cx="7631650" cy="4761459"/>
          </a:xfrm>
          <a:prstGeom prst="rect">
            <a:avLst/>
          </a:prstGeom>
        </p:spPr>
        <p:txBody>
          <a:bodyPr lIns="0" tIns="0" rIns="0" bIns="0" rtlCol="0" anchor="t">
            <a:spAutoFit/>
          </a:bodyPr>
          <a:lstStyle/>
          <a:p>
            <a:pPr algn="ctr">
              <a:lnSpc>
                <a:spcPts val="4198"/>
              </a:lnSpc>
            </a:pPr>
            <a:r>
              <a:rPr lang="en-US" sz="3204" spc="64">
                <a:solidFill>
                  <a:srgbClr val="FFFFFF"/>
                </a:solidFill>
                <a:latin typeface="Glacial Indifference"/>
              </a:rPr>
              <a:t>“if you owe $1000 on your Arizona state income taxes and you contribute up to $400 to the school first, when you go to pay your taxes, you will only owe $600. It is simply shifting your tax dollars that you are going to pay to our school.” But contribute to the school first, get a receipt, then file your taxes and take the credit. </a:t>
            </a:r>
          </a:p>
        </p:txBody>
      </p:sp>
      <p:sp>
        <p:nvSpPr>
          <p:cNvPr id="6" name="Freeform 6"/>
          <p:cNvSpPr/>
          <p:nvPr/>
        </p:nvSpPr>
        <p:spPr>
          <a:xfrm>
            <a:off x="760980" y="7298383"/>
            <a:ext cx="1236850" cy="881256"/>
          </a:xfrm>
          <a:custGeom>
            <a:avLst/>
            <a:gdLst/>
            <a:ahLst/>
            <a:cxnLst/>
            <a:rect l="l" t="t" r="r" b="b"/>
            <a:pathLst>
              <a:path w="1236850" h="881256">
                <a:moveTo>
                  <a:pt x="0" y="0"/>
                </a:moveTo>
                <a:lnTo>
                  <a:pt x="1236850" y="0"/>
                </a:lnTo>
                <a:lnTo>
                  <a:pt x="1236850" y="881256"/>
                </a:lnTo>
                <a:lnTo>
                  <a:pt x="0" y="88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2401742" y="7212658"/>
            <a:ext cx="14141023" cy="1317571"/>
          </a:xfrm>
          <a:prstGeom prst="rect">
            <a:avLst/>
          </a:prstGeom>
        </p:spPr>
        <p:txBody>
          <a:bodyPr lIns="0" tIns="0" rIns="0" bIns="0" rtlCol="0" anchor="t">
            <a:spAutoFit/>
          </a:bodyPr>
          <a:lstStyle/>
          <a:p>
            <a:pPr algn="ctr">
              <a:lnSpc>
                <a:spcPts val="5226"/>
              </a:lnSpc>
            </a:pPr>
            <a:r>
              <a:rPr lang="en-US" sz="3733">
                <a:solidFill>
                  <a:srgbClr val="FFFFFF"/>
                </a:solidFill>
                <a:latin typeface="Canva Sans Bold"/>
              </a:rPr>
              <a:t>Tax Credit Tuesdays will begin February 6 and run through April 9.</a:t>
            </a:r>
          </a:p>
        </p:txBody>
      </p:sp>
      <p:sp>
        <p:nvSpPr>
          <p:cNvPr id="8" name="Freeform 8"/>
          <p:cNvSpPr/>
          <p:nvPr/>
        </p:nvSpPr>
        <p:spPr>
          <a:xfrm>
            <a:off x="760980" y="8925153"/>
            <a:ext cx="1236850" cy="881256"/>
          </a:xfrm>
          <a:custGeom>
            <a:avLst/>
            <a:gdLst/>
            <a:ahLst/>
            <a:cxnLst/>
            <a:rect l="l" t="t" r="r" b="b"/>
            <a:pathLst>
              <a:path w="1236850" h="881256">
                <a:moveTo>
                  <a:pt x="0" y="0"/>
                </a:moveTo>
                <a:lnTo>
                  <a:pt x="1236850" y="0"/>
                </a:lnTo>
                <a:lnTo>
                  <a:pt x="1236850" y="881256"/>
                </a:lnTo>
                <a:lnTo>
                  <a:pt x="0" y="88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2226187" y="8556652"/>
            <a:ext cx="15610785" cy="1317571"/>
          </a:xfrm>
          <a:prstGeom prst="rect">
            <a:avLst/>
          </a:prstGeom>
        </p:spPr>
        <p:txBody>
          <a:bodyPr lIns="0" tIns="0" rIns="0" bIns="0" rtlCol="0" anchor="t">
            <a:spAutoFit/>
          </a:bodyPr>
          <a:lstStyle/>
          <a:p>
            <a:pPr algn="ctr">
              <a:lnSpc>
                <a:spcPts val="5226"/>
              </a:lnSpc>
            </a:pPr>
            <a:r>
              <a:rPr lang="en-US" sz="3733">
                <a:solidFill>
                  <a:srgbClr val="FFFFFF"/>
                </a:solidFill>
                <a:latin typeface="Canva Sans Bold"/>
              </a:rPr>
              <a:t>Last year we had over $40,000 left on the table by athletic families that did not take the credit.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Freeform 2"/>
          <p:cNvSpPr/>
          <p:nvPr/>
        </p:nvSpPr>
        <p:spPr>
          <a:xfrm>
            <a:off x="9324500" y="2618223"/>
            <a:ext cx="8963500" cy="7668777"/>
          </a:xfrm>
          <a:custGeom>
            <a:avLst/>
            <a:gdLst/>
            <a:ahLst/>
            <a:cxnLst/>
            <a:rect l="l" t="t" r="r" b="b"/>
            <a:pathLst>
              <a:path w="8963500" h="7668777">
                <a:moveTo>
                  <a:pt x="0" y="0"/>
                </a:moveTo>
                <a:lnTo>
                  <a:pt x="8963500" y="0"/>
                </a:lnTo>
                <a:lnTo>
                  <a:pt x="8963500" y="7668777"/>
                </a:lnTo>
                <a:lnTo>
                  <a:pt x="0" y="7668777"/>
                </a:lnTo>
                <a:lnTo>
                  <a:pt x="0" y="0"/>
                </a:lnTo>
                <a:close/>
              </a:path>
            </a:pathLst>
          </a:custGeom>
          <a:blipFill>
            <a:blip r:embed="rId2"/>
            <a:stretch>
              <a:fillRect l="-8328" r="-6346"/>
            </a:stretch>
          </a:blipFill>
        </p:spPr>
      </p:sp>
      <p:sp>
        <p:nvSpPr>
          <p:cNvPr id="3" name="Freeform 3"/>
          <p:cNvSpPr/>
          <p:nvPr/>
        </p:nvSpPr>
        <p:spPr>
          <a:xfrm>
            <a:off x="0" y="3006090"/>
            <a:ext cx="9324500" cy="6505177"/>
          </a:xfrm>
          <a:custGeom>
            <a:avLst/>
            <a:gdLst/>
            <a:ahLst/>
            <a:cxnLst/>
            <a:rect l="l" t="t" r="r" b="b"/>
            <a:pathLst>
              <a:path w="9324500" h="6505177">
                <a:moveTo>
                  <a:pt x="0" y="0"/>
                </a:moveTo>
                <a:lnTo>
                  <a:pt x="9324500" y="0"/>
                </a:lnTo>
                <a:lnTo>
                  <a:pt x="9324500" y="6505177"/>
                </a:lnTo>
                <a:lnTo>
                  <a:pt x="0" y="6505177"/>
                </a:lnTo>
                <a:lnTo>
                  <a:pt x="0" y="0"/>
                </a:lnTo>
                <a:close/>
              </a:path>
            </a:pathLst>
          </a:custGeom>
          <a:blipFill>
            <a:blip r:embed="rId3"/>
            <a:stretch>
              <a:fillRect l="-3735" r="-7171"/>
            </a:stretch>
          </a:blipFill>
        </p:spPr>
      </p:sp>
      <p:sp>
        <p:nvSpPr>
          <p:cNvPr id="4" name="TextBox 4"/>
          <p:cNvSpPr txBox="1"/>
          <p:nvPr/>
        </p:nvSpPr>
        <p:spPr>
          <a:xfrm>
            <a:off x="2419309" y="453006"/>
            <a:ext cx="13449382"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PASS POLICY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2239"/>
        </a:solidFill>
        <a:effectLst/>
      </p:bgPr>
    </p:bg>
    <p:spTree>
      <p:nvGrpSpPr>
        <p:cNvPr id="1" name=""/>
        <p:cNvGrpSpPr/>
        <p:nvPr/>
      </p:nvGrpSpPr>
      <p:grpSpPr>
        <a:xfrm>
          <a:off x="0" y="0"/>
          <a:ext cx="0" cy="0"/>
          <a:chOff x="0" y="0"/>
          <a:chExt cx="0" cy="0"/>
        </a:xfrm>
      </p:grpSpPr>
      <p:sp>
        <p:nvSpPr>
          <p:cNvPr id="2" name="Freeform 2"/>
          <p:cNvSpPr/>
          <p:nvPr/>
        </p:nvSpPr>
        <p:spPr>
          <a:xfrm>
            <a:off x="641343" y="541873"/>
            <a:ext cx="9212738" cy="9349900"/>
          </a:xfrm>
          <a:custGeom>
            <a:avLst/>
            <a:gdLst/>
            <a:ahLst/>
            <a:cxnLst/>
            <a:rect l="l" t="t" r="r" b="b"/>
            <a:pathLst>
              <a:path w="9212738" h="9349900">
                <a:moveTo>
                  <a:pt x="0" y="0"/>
                </a:moveTo>
                <a:lnTo>
                  <a:pt x="9212738" y="0"/>
                </a:lnTo>
                <a:lnTo>
                  <a:pt x="9212738" y="9349900"/>
                </a:lnTo>
                <a:lnTo>
                  <a:pt x="0" y="9349900"/>
                </a:lnTo>
                <a:lnTo>
                  <a:pt x="0" y="0"/>
                </a:lnTo>
                <a:close/>
              </a:path>
            </a:pathLst>
          </a:custGeom>
          <a:blipFill>
            <a:blip r:embed="rId2"/>
            <a:stretch>
              <a:fillRect/>
            </a:stretch>
          </a:blipFill>
        </p:spPr>
      </p:sp>
      <p:sp>
        <p:nvSpPr>
          <p:cNvPr id="3" name="Freeform 3"/>
          <p:cNvSpPr/>
          <p:nvPr/>
        </p:nvSpPr>
        <p:spPr>
          <a:xfrm>
            <a:off x="10511927" y="2714277"/>
            <a:ext cx="1236850" cy="881256"/>
          </a:xfrm>
          <a:custGeom>
            <a:avLst/>
            <a:gdLst/>
            <a:ahLst/>
            <a:cxnLst/>
            <a:rect l="l" t="t" r="r" b="b"/>
            <a:pathLst>
              <a:path w="1236850" h="881256">
                <a:moveTo>
                  <a:pt x="0" y="0"/>
                </a:moveTo>
                <a:lnTo>
                  <a:pt x="1236851" y="0"/>
                </a:lnTo>
                <a:lnTo>
                  <a:pt x="1236851" y="881256"/>
                </a:lnTo>
                <a:lnTo>
                  <a:pt x="0" y="88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2039441" y="240472"/>
            <a:ext cx="5219859" cy="2133383"/>
          </a:xfrm>
          <a:prstGeom prst="rect">
            <a:avLst/>
          </a:prstGeom>
        </p:spPr>
        <p:txBody>
          <a:bodyPr lIns="0" tIns="0" rIns="0" bIns="0" rtlCol="0" anchor="t">
            <a:spAutoFit/>
          </a:bodyPr>
          <a:lstStyle/>
          <a:p>
            <a:pPr>
              <a:lnSpc>
                <a:spcPts val="7331"/>
              </a:lnSpc>
            </a:pPr>
            <a:r>
              <a:rPr lang="en-US" sz="8727">
                <a:solidFill>
                  <a:srgbClr val="FFFFFF"/>
                </a:solidFill>
                <a:latin typeface="Chunk Five"/>
              </a:rPr>
              <a:t>GRADE CHECKS</a:t>
            </a:r>
          </a:p>
        </p:txBody>
      </p:sp>
      <p:sp>
        <p:nvSpPr>
          <p:cNvPr id="5" name="TextBox 5"/>
          <p:cNvSpPr txBox="1"/>
          <p:nvPr/>
        </p:nvSpPr>
        <p:spPr>
          <a:xfrm>
            <a:off x="12406624" y="2440530"/>
            <a:ext cx="5315902" cy="1314450"/>
          </a:xfrm>
          <a:prstGeom prst="rect">
            <a:avLst/>
          </a:prstGeom>
        </p:spPr>
        <p:txBody>
          <a:bodyPr lIns="0" tIns="0" rIns="0" bIns="0" rtlCol="0" anchor="t">
            <a:spAutoFit/>
          </a:bodyPr>
          <a:lstStyle/>
          <a:p>
            <a:pPr algn="l">
              <a:lnSpc>
                <a:spcPts val="5220"/>
              </a:lnSpc>
            </a:pPr>
            <a:r>
              <a:rPr lang="en-US" sz="3600" spc="252">
                <a:solidFill>
                  <a:srgbClr val="FFFFFF"/>
                </a:solidFill>
                <a:latin typeface="Helveticish"/>
              </a:rPr>
              <a:t>Complete bi-weekly on Fridays</a:t>
            </a:r>
          </a:p>
        </p:txBody>
      </p:sp>
      <p:sp>
        <p:nvSpPr>
          <p:cNvPr id="6" name="TextBox 6"/>
          <p:cNvSpPr txBox="1"/>
          <p:nvPr/>
        </p:nvSpPr>
        <p:spPr>
          <a:xfrm>
            <a:off x="12406624" y="3824288"/>
            <a:ext cx="5315902" cy="1314450"/>
          </a:xfrm>
          <a:prstGeom prst="rect">
            <a:avLst/>
          </a:prstGeom>
        </p:spPr>
        <p:txBody>
          <a:bodyPr lIns="0" tIns="0" rIns="0" bIns="0" rtlCol="0" anchor="t">
            <a:spAutoFit/>
          </a:bodyPr>
          <a:lstStyle/>
          <a:p>
            <a:pPr algn="l">
              <a:lnSpc>
                <a:spcPts val="5220"/>
              </a:lnSpc>
            </a:pPr>
            <a:r>
              <a:rPr lang="en-US" sz="3600" spc="252">
                <a:solidFill>
                  <a:srgbClr val="FFFFFF"/>
                </a:solidFill>
                <a:latin typeface="Helveticish"/>
              </a:rPr>
              <a:t>Turn into coach EOD Friday or Monday</a:t>
            </a:r>
          </a:p>
        </p:txBody>
      </p:sp>
      <p:sp>
        <p:nvSpPr>
          <p:cNvPr id="7" name="TextBox 7"/>
          <p:cNvSpPr txBox="1"/>
          <p:nvPr/>
        </p:nvSpPr>
        <p:spPr>
          <a:xfrm>
            <a:off x="12406624" y="5431033"/>
            <a:ext cx="5919054" cy="657225"/>
          </a:xfrm>
          <a:prstGeom prst="rect">
            <a:avLst/>
          </a:prstGeom>
        </p:spPr>
        <p:txBody>
          <a:bodyPr lIns="0" tIns="0" rIns="0" bIns="0" rtlCol="0" anchor="t">
            <a:spAutoFit/>
          </a:bodyPr>
          <a:lstStyle/>
          <a:p>
            <a:pPr algn="l">
              <a:lnSpc>
                <a:spcPts val="5220"/>
              </a:lnSpc>
            </a:pPr>
            <a:r>
              <a:rPr lang="en-US" sz="3600" spc="252">
                <a:solidFill>
                  <a:srgbClr val="FFFFFF"/>
                </a:solidFill>
                <a:latin typeface="Helveticish"/>
              </a:rPr>
              <a:t>Athlete’s Responsibility</a:t>
            </a:r>
          </a:p>
        </p:txBody>
      </p:sp>
      <p:sp>
        <p:nvSpPr>
          <p:cNvPr id="8" name="TextBox 8"/>
          <p:cNvSpPr txBox="1"/>
          <p:nvPr/>
        </p:nvSpPr>
        <p:spPr>
          <a:xfrm>
            <a:off x="12406624" y="6383533"/>
            <a:ext cx="5919054" cy="1971675"/>
          </a:xfrm>
          <a:prstGeom prst="rect">
            <a:avLst/>
          </a:prstGeom>
        </p:spPr>
        <p:txBody>
          <a:bodyPr lIns="0" tIns="0" rIns="0" bIns="0" rtlCol="0" anchor="t">
            <a:spAutoFit/>
          </a:bodyPr>
          <a:lstStyle/>
          <a:p>
            <a:pPr algn="l">
              <a:lnSpc>
                <a:spcPts val="5220"/>
              </a:lnSpc>
            </a:pPr>
            <a:r>
              <a:rPr lang="en-US" sz="3600" spc="252">
                <a:solidFill>
                  <a:srgbClr val="FFFFFF"/>
                </a:solidFill>
                <a:latin typeface="Helveticish"/>
              </a:rPr>
              <a:t>Pick up copies from coach, front office, or Mr. Watmore’s office</a:t>
            </a:r>
          </a:p>
        </p:txBody>
      </p:sp>
      <p:sp>
        <p:nvSpPr>
          <p:cNvPr id="9" name="Freeform 9"/>
          <p:cNvSpPr/>
          <p:nvPr/>
        </p:nvSpPr>
        <p:spPr>
          <a:xfrm>
            <a:off x="10511927" y="4098035"/>
            <a:ext cx="1236850" cy="881256"/>
          </a:xfrm>
          <a:custGeom>
            <a:avLst/>
            <a:gdLst/>
            <a:ahLst/>
            <a:cxnLst/>
            <a:rect l="l" t="t" r="r" b="b"/>
            <a:pathLst>
              <a:path w="1236850" h="881256">
                <a:moveTo>
                  <a:pt x="0" y="0"/>
                </a:moveTo>
                <a:lnTo>
                  <a:pt x="1236851" y="0"/>
                </a:lnTo>
                <a:lnTo>
                  <a:pt x="1236851" y="881255"/>
                </a:lnTo>
                <a:lnTo>
                  <a:pt x="0" y="8812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0511927" y="5376168"/>
            <a:ext cx="1236850" cy="881256"/>
          </a:xfrm>
          <a:custGeom>
            <a:avLst/>
            <a:gdLst/>
            <a:ahLst/>
            <a:cxnLst/>
            <a:rect l="l" t="t" r="r" b="b"/>
            <a:pathLst>
              <a:path w="1236850" h="881256">
                <a:moveTo>
                  <a:pt x="0" y="0"/>
                </a:moveTo>
                <a:lnTo>
                  <a:pt x="1236851" y="0"/>
                </a:lnTo>
                <a:lnTo>
                  <a:pt x="1236851" y="881255"/>
                </a:lnTo>
                <a:lnTo>
                  <a:pt x="0" y="8812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0511927" y="6762248"/>
            <a:ext cx="1236850" cy="881256"/>
          </a:xfrm>
          <a:custGeom>
            <a:avLst/>
            <a:gdLst/>
            <a:ahLst/>
            <a:cxnLst/>
            <a:rect l="l" t="t" r="r" b="b"/>
            <a:pathLst>
              <a:path w="1236850" h="881256">
                <a:moveTo>
                  <a:pt x="0" y="0"/>
                </a:moveTo>
                <a:lnTo>
                  <a:pt x="1236851" y="0"/>
                </a:lnTo>
                <a:lnTo>
                  <a:pt x="1236851" y="881256"/>
                </a:lnTo>
                <a:lnTo>
                  <a:pt x="0" y="88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A3442"/>
        </a:solidFill>
        <a:effectLst/>
      </p:bgPr>
    </p:bg>
    <p:spTree>
      <p:nvGrpSpPr>
        <p:cNvPr id="1" name=""/>
        <p:cNvGrpSpPr/>
        <p:nvPr/>
      </p:nvGrpSpPr>
      <p:grpSpPr>
        <a:xfrm>
          <a:off x="0" y="0"/>
          <a:ext cx="0" cy="0"/>
          <a:chOff x="0" y="0"/>
          <a:chExt cx="0" cy="0"/>
        </a:xfrm>
      </p:grpSpPr>
      <p:sp>
        <p:nvSpPr>
          <p:cNvPr id="2" name="Freeform 2"/>
          <p:cNvSpPr/>
          <p:nvPr/>
        </p:nvSpPr>
        <p:spPr>
          <a:xfrm>
            <a:off x="625275" y="2299816"/>
            <a:ext cx="7060321" cy="7060321"/>
          </a:xfrm>
          <a:custGeom>
            <a:avLst/>
            <a:gdLst/>
            <a:ahLst/>
            <a:cxnLst/>
            <a:rect l="l" t="t" r="r" b="b"/>
            <a:pathLst>
              <a:path w="7060321" h="7060321">
                <a:moveTo>
                  <a:pt x="0" y="0"/>
                </a:moveTo>
                <a:lnTo>
                  <a:pt x="7060321" y="0"/>
                </a:lnTo>
                <a:lnTo>
                  <a:pt x="7060321" y="7060321"/>
                </a:lnTo>
                <a:lnTo>
                  <a:pt x="0" y="7060321"/>
                </a:lnTo>
                <a:lnTo>
                  <a:pt x="0" y="0"/>
                </a:lnTo>
                <a:close/>
              </a:path>
            </a:pathLst>
          </a:custGeom>
          <a:blipFill>
            <a:blip r:embed="rId2"/>
            <a:stretch>
              <a:fillRect/>
            </a:stretch>
          </a:blipFill>
        </p:spPr>
      </p:sp>
      <p:sp>
        <p:nvSpPr>
          <p:cNvPr id="3" name="TextBox 3"/>
          <p:cNvSpPr txBox="1"/>
          <p:nvPr/>
        </p:nvSpPr>
        <p:spPr>
          <a:xfrm>
            <a:off x="3466447" y="436251"/>
            <a:ext cx="11355106"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TEAM SNAP</a:t>
            </a:r>
          </a:p>
        </p:txBody>
      </p:sp>
      <p:sp>
        <p:nvSpPr>
          <p:cNvPr id="4" name="TextBox 4"/>
          <p:cNvSpPr txBox="1"/>
          <p:nvPr/>
        </p:nvSpPr>
        <p:spPr>
          <a:xfrm>
            <a:off x="10235939" y="2737408"/>
            <a:ext cx="7486588" cy="688959"/>
          </a:xfrm>
          <a:prstGeom prst="rect">
            <a:avLst/>
          </a:prstGeom>
        </p:spPr>
        <p:txBody>
          <a:bodyPr lIns="0" tIns="0" rIns="0" bIns="0" rtlCol="0" anchor="t">
            <a:spAutoFit/>
          </a:bodyPr>
          <a:lstStyle/>
          <a:p>
            <a:pPr algn="l">
              <a:lnSpc>
                <a:spcPts val="5433"/>
              </a:lnSpc>
            </a:pPr>
            <a:r>
              <a:rPr lang="en-US" sz="3747" spc="262">
                <a:solidFill>
                  <a:srgbClr val="FFFFFF"/>
                </a:solidFill>
                <a:latin typeface="Helveticish"/>
              </a:rPr>
              <a:t>Main Communication Platform </a:t>
            </a:r>
          </a:p>
        </p:txBody>
      </p:sp>
      <p:sp>
        <p:nvSpPr>
          <p:cNvPr id="5" name="TextBox 5"/>
          <p:cNvSpPr txBox="1"/>
          <p:nvPr/>
        </p:nvSpPr>
        <p:spPr>
          <a:xfrm>
            <a:off x="10235939" y="3977057"/>
            <a:ext cx="8628221" cy="765612"/>
          </a:xfrm>
          <a:prstGeom prst="rect">
            <a:avLst/>
          </a:prstGeom>
        </p:spPr>
        <p:txBody>
          <a:bodyPr lIns="0" tIns="0" rIns="0" bIns="0" rtlCol="0" anchor="t">
            <a:spAutoFit/>
          </a:bodyPr>
          <a:lstStyle/>
          <a:p>
            <a:pPr algn="l">
              <a:lnSpc>
                <a:spcPts val="6262"/>
              </a:lnSpc>
            </a:pPr>
            <a:r>
              <a:rPr lang="en-US" sz="4318" spc="302">
                <a:solidFill>
                  <a:srgbClr val="FFFFFF"/>
                </a:solidFill>
                <a:latin typeface="Helveticish"/>
              </a:rPr>
              <a:t>Rosters</a:t>
            </a:r>
          </a:p>
        </p:txBody>
      </p:sp>
      <p:sp>
        <p:nvSpPr>
          <p:cNvPr id="6" name="TextBox 6"/>
          <p:cNvSpPr txBox="1"/>
          <p:nvPr/>
        </p:nvSpPr>
        <p:spPr>
          <a:xfrm>
            <a:off x="10235939" y="5538777"/>
            <a:ext cx="8238148" cy="736167"/>
          </a:xfrm>
          <a:prstGeom prst="rect">
            <a:avLst/>
          </a:prstGeom>
        </p:spPr>
        <p:txBody>
          <a:bodyPr lIns="0" tIns="0" rIns="0" bIns="0" rtlCol="0" anchor="t">
            <a:spAutoFit/>
          </a:bodyPr>
          <a:lstStyle/>
          <a:p>
            <a:pPr algn="l">
              <a:lnSpc>
                <a:spcPts val="5978"/>
              </a:lnSpc>
            </a:pPr>
            <a:r>
              <a:rPr lang="en-US" sz="4123" spc="288">
                <a:solidFill>
                  <a:srgbClr val="FFFFFF"/>
                </a:solidFill>
                <a:latin typeface="Helveticish"/>
              </a:rPr>
              <a:t>Schedules</a:t>
            </a:r>
          </a:p>
        </p:txBody>
      </p:sp>
      <p:sp>
        <p:nvSpPr>
          <p:cNvPr id="7" name="Freeform 7"/>
          <p:cNvSpPr/>
          <p:nvPr/>
        </p:nvSpPr>
        <p:spPr>
          <a:xfrm>
            <a:off x="8436289" y="2691343"/>
            <a:ext cx="1415421" cy="1008488"/>
          </a:xfrm>
          <a:custGeom>
            <a:avLst/>
            <a:gdLst/>
            <a:ahLst/>
            <a:cxnLst/>
            <a:rect l="l" t="t" r="r" b="b"/>
            <a:pathLst>
              <a:path w="1415421" h="1008488">
                <a:moveTo>
                  <a:pt x="0" y="0"/>
                </a:moveTo>
                <a:lnTo>
                  <a:pt x="1415422" y="0"/>
                </a:lnTo>
                <a:lnTo>
                  <a:pt x="1415422" y="1008488"/>
                </a:lnTo>
                <a:lnTo>
                  <a:pt x="0" y="1008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8436289" y="4091357"/>
            <a:ext cx="1415421" cy="1008488"/>
          </a:xfrm>
          <a:custGeom>
            <a:avLst/>
            <a:gdLst/>
            <a:ahLst/>
            <a:cxnLst/>
            <a:rect l="l" t="t" r="r" b="b"/>
            <a:pathLst>
              <a:path w="1415421" h="1008488">
                <a:moveTo>
                  <a:pt x="0" y="0"/>
                </a:moveTo>
                <a:lnTo>
                  <a:pt x="1415422" y="0"/>
                </a:lnTo>
                <a:lnTo>
                  <a:pt x="1415422" y="1008488"/>
                </a:lnTo>
                <a:lnTo>
                  <a:pt x="0" y="1008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436289" y="5653077"/>
            <a:ext cx="1415421" cy="1008488"/>
          </a:xfrm>
          <a:custGeom>
            <a:avLst/>
            <a:gdLst/>
            <a:ahLst/>
            <a:cxnLst/>
            <a:rect l="l" t="t" r="r" b="b"/>
            <a:pathLst>
              <a:path w="1415421" h="1008488">
                <a:moveTo>
                  <a:pt x="0" y="0"/>
                </a:moveTo>
                <a:lnTo>
                  <a:pt x="1415422" y="0"/>
                </a:lnTo>
                <a:lnTo>
                  <a:pt x="1415422" y="1008488"/>
                </a:lnTo>
                <a:lnTo>
                  <a:pt x="0" y="1008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2239"/>
        </a:solidFill>
        <a:effectLst/>
      </p:bgPr>
    </p:bg>
    <p:spTree>
      <p:nvGrpSpPr>
        <p:cNvPr id="1" name=""/>
        <p:cNvGrpSpPr/>
        <p:nvPr/>
      </p:nvGrpSpPr>
      <p:grpSpPr>
        <a:xfrm>
          <a:off x="0" y="0"/>
          <a:ext cx="0" cy="0"/>
          <a:chOff x="0" y="0"/>
          <a:chExt cx="0" cy="0"/>
        </a:xfrm>
      </p:grpSpPr>
      <p:sp>
        <p:nvSpPr>
          <p:cNvPr id="2" name="Freeform 2"/>
          <p:cNvSpPr/>
          <p:nvPr/>
        </p:nvSpPr>
        <p:spPr>
          <a:xfrm>
            <a:off x="141783" y="1963761"/>
            <a:ext cx="17858852" cy="7796095"/>
          </a:xfrm>
          <a:custGeom>
            <a:avLst/>
            <a:gdLst/>
            <a:ahLst/>
            <a:cxnLst/>
            <a:rect l="l" t="t" r="r" b="b"/>
            <a:pathLst>
              <a:path w="17858852" h="7796095">
                <a:moveTo>
                  <a:pt x="0" y="0"/>
                </a:moveTo>
                <a:lnTo>
                  <a:pt x="17858852" y="0"/>
                </a:lnTo>
                <a:lnTo>
                  <a:pt x="17858852" y="7796095"/>
                </a:lnTo>
                <a:lnTo>
                  <a:pt x="0" y="7796095"/>
                </a:lnTo>
                <a:lnTo>
                  <a:pt x="0" y="0"/>
                </a:lnTo>
                <a:close/>
              </a:path>
            </a:pathLst>
          </a:custGeom>
          <a:blipFill>
            <a:blip r:embed="rId2"/>
            <a:stretch>
              <a:fillRect/>
            </a:stretch>
          </a:blipFill>
        </p:spPr>
      </p:sp>
      <p:pic>
        <p:nvPicPr>
          <p:cNvPr id="3" name="Picture 3"/>
          <p:cNvPicPr>
            <a:picLocks noChangeAspect="1"/>
          </p:cNvPicPr>
          <p:nvPr/>
        </p:nvPicPr>
        <p:blipFill>
          <a:blip r:embed="rId3"/>
          <a:srcRect/>
          <a:stretch>
            <a:fillRect/>
          </a:stretch>
        </p:blipFill>
        <p:spPr>
          <a:xfrm>
            <a:off x="6466761" y="4649298"/>
            <a:ext cx="5354477" cy="3239459"/>
          </a:xfrm>
          <a:prstGeom prst="rect">
            <a:avLst/>
          </a:prstGeom>
        </p:spPr>
      </p:pic>
      <p:sp>
        <p:nvSpPr>
          <p:cNvPr id="4" name="TextBox 4"/>
          <p:cNvSpPr txBox="1"/>
          <p:nvPr/>
        </p:nvSpPr>
        <p:spPr>
          <a:xfrm>
            <a:off x="2075848" y="410600"/>
            <a:ext cx="14136304" cy="1863565"/>
          </a:xfrm>
          <a:prstGeom prst="rect">
            <a:avLst/>
          </a:prstGeom>
        </p:spPr>
        <p:txBody>
          <a:bodyPr lIns="0" tIns="0" rIns="0" bIns="0" rtlCol="0" anchor="t">
            <a:spAutoFit/>
          </a:bodyPr>
          <a:lstStyle/>
          <a:p>
            <a:pPr>
              <a:lnSpc>
                <a:spcPts val="11443"/>
              </a:lnSpc>
            </a:pPr>
            <a:r>
              <a:rPr lang="en-US" sz="13623">
                <a:solidFill>
                  <a:srgbClr val="FFFFFF"/>
                </a:solidFill>
                <a:latin typeface="Chunk Five"/>
              </a:rPr>
              <a:t>REGISTRATION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525</Words>
  <Application>Microsoft Office PowerPoint</Application>
  <PresentationFormat>Custom</PresentationFormat>
  <Paragraphs>76</Paragraphs>
  <Slides>13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Nourd Heavy</vt:lpstr>
      <vt:lpstr>Aleo Bold</vt:lpstr>
      <vt:lpstr>Arial</vt:lpstr>
      <vt:lpstr>Glacial Indifference Bold</vt:lpstr>
      <vt:lpstr>Glacial Indifference</vt:lpstr>
      <vt:lpstr>Canva Sans</vt:lpstr>
      <vt:lpstr>Bloc Bold</vt:lpstr>
      <vt:lpstr>Lustria</vt:lpstr>
      <vt:lpstr>Neue Machina</vt:lpstr>
      <vt:lpstr>Montserrat Light</vt:lpstr>
      <vt:lpstr>AR Pcrystal Mincho JIS</vt:lpstr>
      <vt:lpstr>Helveticish</vt:lpstr>
      <vt:lpstr>Canva Sans Bold</vt:lpstr>
      <vt:lpstr>Calibri</vt:lpstr>
      <vt:lpstr>Chunk Five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History of Tennis modern presentation</dc:title>
  <cp:lastModifiedBy>Tamara Clark</cp:lastModifiedBy>
  <cp:revision>2</cp:revision>
  <dcterms:created xsi:type="dcterms:W3CDTF">2006-08-16T00:00:00Z</dcterms:created>
  <dcterms:modified xsi:type="dcterms:W3CDTF">2023-10-27T16:27:58Z</dcterms:modified>
  <dc:identifier>DAFyU_Nzq1s</dc:identifier>
</cp:coreProperties>
</file>